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4" r:id="rId29"/>
    <p:sldId id="282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9" r:id="rId44"/>
    <p:sldId id="300" r:id="rId45"/>
    <p:sldId id="298" r:id="rId46"/>
    <p:sldId id="301" r:id="rId47"/>
    <p:sldId id="302" r:id="rId48"/>
    <p:sldId id="303" r:id="rId49"/>
    <p:sldId id="305" r:id="rId50"/>
    <p:sldId id="304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4" r:id="rId79"/>
    <p:sldId id="333" r:id="rId80"/>
    <p:sldId id="335" r:id="rId81"/>
    <p:sldId id="336" r:id="rId82"/>
    <p:sldId id="337" r:id="rId83"/>
    <p:sldId id="338" r:id="rId84"/>
    <p:sldId id="339" r:id="rId85"/>
    <p:sldId id="340" r:id="rId8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commentAuthors" Target="comment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08T10:07:00.443" idx="3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A7A6B-857B-42A0-831B-252DEB20B34E}" type="datetimeFigureOut">
              <a:rPr lang="zh-TW" altLang="en-US" smtClean="0"/>
              <a:t>2021/7/17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CF384-3B08-456A-BFF2-60C62D804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5747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A7A6B-857B-42A0-831B-252DEB20B34E}" type="datetimeFigureOut">
              <a:rPr lang="zh-TW" altLang="en-US" smtClean="0"/>
              <a:t>2021/7/17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CF384-3B08-456A-BFF2-60C62D804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6184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A7A6B-857B-42A0-831B-252DEB20B34E}" type="datetimeFigureOut">
              <a:rPr lang="zh-TW" altLang="en-US" smtClean="0"/>
              <a:t>2021/7/17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CF384-3B08-456A-BFF2-60C62D804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0812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A7A6B-857B-42A0-831B-252DEB20B34E}" type="datetimeFigureOut">
              <a:rPr lang="zh-TW" altLang="en-US" smtClean="0"/>
              <a:t>2021/7/17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CF384-3B08-456A-BFF2-60C62D804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843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A7A6B-857B-42A0-831B-252DEB20B34E}" type="datetimeFigureOut">
              <a:rPr lang="zh-TW" altLang="en-US" smtClean="0"/>
              <a:t>2021/7/17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CF384-3B08-456A-BFF2-60C62D804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1339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A7A6B-857B-42A0-831B-252DEB20B34E}" type="datetimeFigureOut">
              <a:rPr lang="zh-TW" altLang="en-US" smtClean="0"/>
              <a:t>2021/7/17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CF384-3B08-456A-BFF2-60C62D804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9851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A7A6B-857B-42A0-831B-252DEB20B34E}" type="datetimeFigureOut">
              <a:rPr lang="zh-TW" altLang="en-US" smtClean="0"/>
              <a:t>2021/7/17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CF384-3B08-456A-BFF2-60C62D804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775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A7A6B-857B-42A0-831B-252DEB20B34E}" type="datetimeFigureOut">
              <a:rPr lang="zh-TW" altLang="en-US" smtClean="0"/>
              <a:t>2021/7/17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CF384-3B08-456A-BFF2-60C62D804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3998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A7A6B-857B-42A0-831B-252DEB20B34E}" type="datetimeFigureOut">
              <a:rPr lang="zh-TW" altLang="en-US" smtClean="0"/>
              <a:t>2021/7/17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CF384-3B08-456A-BFF2-60C62D804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3842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A7A6B-857B-42A0-831B-252DEB20B34E}" type="datetimeFigureOut">
              <a:rPr lang="zh-TW" altLang="en-US" smtClean="0"/>
              <a:t>2021/7/17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CF384-3B08-456A-BFF2-60C62D804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2629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A7A6B-857B-42A0-831B-252DEB20B34E}" type="datetimeFigureOut">
              <a:rPr lang="zh-TW" altLang="en-US" smtClean="0"/>
              <a:t>2021/7/17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CF384-3B08-456A-BFF2-60C62D804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3024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A7A6B-857B-42A0-831B-252DEB20B34E}" type="datetimeFigureOut">
              <a:rPr lang="zh-TW" altLang="en-US" smtClean="0"/>
              <a:t>2021/7/17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CF384-3B08-456A-BFF2-60C62D8044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658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0" y="1357745"/>
            <a:ext cx="3255818" cy="3865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CustomerView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*</a:t>
            </a:r>
            <a:r>
              <a:rPr lang="en-US" altLang="zh-TW" dirty="0" err="1" smtClean="0"/>
              <a:t>CustomerService</a:t>
            </a:r>
            <a:endParaRPr lang="en-US" altLang="zh-TW" dirty="0"/>
          </a:p>
          <a:p>
            <a:pPr algn="ctr"/>
            <a:r>
              <a:rPr lang="en-US" altLang="zh-TW" dirty="0" smtClean="0"/>
              <a:t>add</a:t>
            </a:r>
          </a:p>
          <a:p>
            <a:pPr algn="ctr"/>
            <a:r>
              <a:rPr lang="en-US" altLang="zh-TW" dirty="0" smtClean="0"/>
              <a:t>modify</a:t>
            </a:r>
          </a:p>
          <a:p>
            <a:pPr algn="ctr"/>
            <a:r>
              <a:rPr lang="en-US" altLang="zh-TW" dirty="0" smtClean="0"/>
              <a:t>delete</a:t>
            </a:r>
          </a:p>
          <a:p>
            <a:pPr algn="ctr"/>
            <a:r>
              <a:rPr lang="en-US" altLang="zh-TW" dirty="0" smtClean="0"/>
              <a:t>List</a:t>
            </a:r>
          </a:p>
          <a:p>
            <a:pPr algn="ctr"/>
            <a:r>
              <a:rPr lang="en-US" altLang="zh-TW" dirty="0" smtClean="0"/>
              <a:t>exit</a:t>
            </a:r>
          </a:p>
          <a:p>
            <a:pPr algn="ctr"/>
            <a:endParaRPr lang="zh-TW" altLang="en-US" dirty="0"/>
          </a:p>
        </p:txBody>
      </p:sp>
      <p:sp>
        <p:nvSpPr>
          <p:cNvPr id="5" name="向右箭號 4"/>
          <p:cNvSpPr/>
          <p:nvPr/>
        </p:nvSpPr>
        <p:spPr>
          <a:xfrm>
            <a:off x="3754582" y="2798618"/>
            <a:ext cx="914400" cy="2770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5264727" y="1579418"/>
            <a:ext cx="2299855" cy="3020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CustomerService</a:t>
            </a:r>
            <a:endParaRPr lang="en-US" altLang="zh-TW" dirty="0" smtClean="0"/>
          </a:p>
          <a:p>
            <a:pPr algn="ctr"/>
            <a:r>
              <a:rPr lang="en-US" altLang="zh-TW" dirty="0" err="1" smtClean="0"/>
              <a:t>NewCustomerService</a:t>
            </a:r>
            <a:r>
              <a:rPr lang="en-US" altLang="zh-TW" dirty="0" smtClean="0"/>
              <a:t>()</a:t>
            </a:r>
          </a:p>
          <a:p>
            <a:pPr algn="ctr"/>
            <a:r>
              <a:rPr lang="zh-TW" altLang="en-US" dirty="0" smtClean="0"/>
              <a:t>初始化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New  </a:t>
            </a:r>
            <a:r>
              <a:rPr lang="zh-TW" altLang="en-US" dirty="0" smtClean="0"/>
              <a:t>一個</a:t>
            </a:r>
            <a:r>
              <a:rPr lang="en-US" altLang="zh-TW" dirty="0" smtClean="0"/>
              <a:t>Customer</a:t>
            </a:r>
            <a:r>
              <a:rPr lang="zh-TW" altLang="en-US" dirty="0"/>
              <a:t>進來</a:t>
            </a:r>
            <a:endParaRPr lang="en-US" altLang="zh-TW" dirty="0" smtClean="0"/>
          </a:p>
          <a:p>
            <a:pPr algn="ctr"/>
            <a:endParaRPr lang="en-US" altLang="zh-TW" dirty="0" smtClean="0"/>
          </a:p>
          <a:p>
            <a:pPr algn="ctr"/>
            <a:r>
              <a:rPr lang="en-US" altLang="zh-TW" dirty="0" smtClean="0"/>
              <a:t>*Customers[]</a:t>
            </a:r>
          </a:p>
          <a:p>
            <a:pPr algn="ctr"/>
            <a:r>
              <a:rPr lang="en-US" altLang="zh-TW" dirty="0" err="1" smtClean="0"/>
              <a:t>CustomerNum</a:t>
            </a:r>
            <a:endParaRPr lang="en-US" altLang="zh-TW" dirty="0" smtClean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zh-TW" altLang="en-US" dirty="0"/>
          </a:p>
        </p:txBody>
      </p:sp>
      <p:sp>
        <p:nvSpPr>
          <p:cNvPr id="7" name="向右箭號 6"/>
          <p:cNvSpPr/>
          <p:nvPr/>
        </p:nvSpPr>
        <p:spPr>
          <a:xfrm>
            <a:off x="7966364" y="2937163"/>
            <a:ext cx="928254" cy="353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9573491" y="1842655"/>
            <a:ext cx="1981200" cy="25215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Customer</a:t>
            </a:r>
          </a:p>
          <a:p>
            <a:pPr algn="ctr"/>
            <a:endParaRPr lang="en-US" altLang="zh-TW" dirty="0"/>
          </a:p>
          <a:p>
            <a:pPr algn="ctr"/>
            <a:r>
              <a:rPr lang="en-US" altLang="zh-TW" dirty="0" err="1" smtClean="0"/>
              <a:t>NewCustomer</a:t>
            </a:r>
            <a:r>
              <a:rPr lang="en-US" altLang="zh-TW" dirty="0" smtClean="0"/>
              <a:t>(this.id….)</a:t>
            </a:r>
          </a:p>
          <a:p>
            <a:pPr algn="ctr"/>
            <a:r>
              <a:rPr lang="en-US" altLang="zh-TW" dirty="0" smtClean="0"/>
              <a:t>Return Customer</a:t>
            </a:r>
          </a:p>
          <a:p>
            <a:pPr algn="ctr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4293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378069" y="1222132"/>
            <a:ext cx="1512277" cy="8880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xx.go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go code</a:t>
            </a:r>
          </a:p>
          <a:p>
            <a:pPr algn="ctr"/>
            <a:r>
              <a:rPr lang="zh-TW" altLang="en-US" dirty="0"/>
              <a:t>發出</a:t>
            </a:r>
            <a:r>
              <a:rPr lang="zh-TW" altLang="en-US" dirty="0" smtClean="0"/>
              <a:t>指令</a:t>
            </a:r>
            <a:r>
              <a:rPr lang="en-US" altLang="zh-TW" dirty="0" smtClean="0"/>
              <a:t>(CRUD)</a:t>
            </a:r>
          </a:p>
          <a:p>
            <a:pPr algn="ctr"/>
            <a:endParaRPr lang="en-US" altLang="zh-TW" dirty="0" smtClean="0"/>
          </a:p>
        </p:txBody>
      </p:sp>
      <p:cxnSp>
        <p:nvCxnSpPr>
          <p:cNvPr id="6" name="直線單箭頭接點 5"/>
          <p:cNvCxnSpPr>
            <a:stCxn id="4" idx="3"/>
          </p:cNvCxnSpPr>
          <p:nvPr/>
        </p:nvCxnSpPr>
        <p:spPr>
          <a:xfrm>
            <a:off x="1890346" y="1666144"/>
            <a:ext cx="1415562" cy="967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815862" y="1090247"/>
            <a:ext cx="5231423" cy="41148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dirty="0" smtClean="0"/>
          </a:p>
        </p:txBody>
      </p:sp>
      <p:sp>
        <p:nvSpPr>
          <p:cNvPr id="8" name="圓角矩形 7"/>
          <p:cNvSpPr/>
          <p:nvPr/>
        </p:nvSpPr>
        <p:spPr>
          <a:xfrm>
            <a:off x="3402623" y="2382716"/>
            <a:ext cx="817685" cy="12045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6379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3991708" y="1336432"/>
            <a:ext cx="729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Redis</a:t>
            </a:r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4220308" y="2017835"/>
            <a:ext cx="2048608" cy="225962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1400" dirty="0" err="1" smtClean="0"/>
              <a:t>Redis</a:t>
            </a:r>
            <a:r>
              <a:rPr lang="en-US" altLang="zh-TW" sz="1400" dirty="0" smtClean="0"/>
              <a:t> core</a:t>
            </a:r>
            <a:r>
              <a:rPr lang="zh-TW" altLang="en-US" sz="1400" dirty="0" smtClean="0"/>
              <a:t> </a:t>
            </a:r>
            <a:r>
              <a:rPr lang="en-US" altLang="zh-TW" sz="1400" dirty="0" smtClean="0"/>
              <a:t>component</a:t>
            </a:r>
          </a:p>
          <a:p>
            <a:pPr marL="342900" indent="-342900">
              <a:buAutoNum type="arabicPeriod"/>
            </a:pPr>
            <a:r>
              <a:rPr lang="en-US" altLang="zh-TW" sz="1400" dirty="0" smtClean="0"/>
              <a:t>Parsing Command</a:t>
            </a:r>
          </a:p>
          <a:p>
            <a:pPr marL="342900" indent="-342900">
              <a:buAutoNum type="arabicPeriod"/>
            </a:pPr>
            <a:r>
              <a:rPr lang="zh-TW" altLang="en-US" sz="1400" dirty="0"/>
              <a:t>做相應的處理</a:t>
            </a:r>
          </a:p>
        </p:txBody>
      </p:sp>
      <p:sp>
        <p:nvSpPr>
          <p:cNvPr id="12" name="圓角矩形 11"/>
          <p:cNvSpPr/>
          <p:nvPr/>
        </p:nvSpPr>
        <p:spPr>
          <a:xfrm>
            <a:off x="6726115" y="1591409"/>
            <a:ext cx="2198077" cy="333228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1400" dirty="0" smtClean="0"/>
              <a:t>內存數據</a:t>
            </a:r>
            <a:endParaRPr lang="en-US" altLang="zh-TW" sz="1400" dirty="0" smtClean="0"/>
          </a:p>
          <a:p>
            <a:r>
              <a:rPr lang="zh-TW" altLang="en-US" sz="1400" dirty="0"/>
              <a:t>存放</a:t>
            </a:r>
            <a:r>
              <a:rPr lang="zh-TW" altLang="en-US" sz="1400" dirty="0" smtClean="0"/>
              <a:t>在</a:t>
            </a:r>
            <a:r>
              <a:rPr lang="en-US" altLang="zh-TW" sz="1400" dirty="0" smtClean="0"/>
              <a:t>memory</a:t>
            </a:r>
          </a:p>
          <a:p>
            <a:endParaRPr lang="en-US" altLang="zh-TW" sz="1400" dirty="0"/>
          </a:p>
          <a:p>
            <a:r>
              <a:rPr lang="en-US" altLang="zh-TW" sz="1400" dirty="0" smtClean="0"/>
              <a:t>String key-</a:t>
            </a:r>
            <a:r>
              <a:rPr lang="en-US" altLang="zh-TW" sz="1400" dirty="0" err="1" smtClean="0"/>
              <a:t>val</a:t>
            </a:r>
            <a:endParaRPr lang="en-US" altLang="zh-TW" sz="1400" dirty="0" smtClean="0"/>
          </a:p>
          <a:p>
            <a:r>
              <a:rPr lang="en-US" altLang="zh-TW" sz="1400" dirty="0" err="1" smtClean="0"/>
              <a:t>Hash【data</a:t>
            </a:r>
            <a:r>
              <a:rPr lang="en-US" altLang="zh-TW" sz="1400" dirty="0" smtClean="0"/>
              <a:t>】</a:t>
            </a:r>
          </a:p>
          <a:p>
            <a:r>
              <a:rPr lang="en-US" altLang="zh-TW" sz="1400" dirty="0" err="1" smtClean="0"/>
              <a:t>list【data</a:t>
            </a:r>
            <a:r>
              <a:rPr lang="en-US" altLang="zh-TW" sz="1400" dirty="0" smtClean="0"/>
              <a:t>】</a:t>
            </a:r>
          </a:p>
          <a:p>
            <a:r>
              <a:rPr lang="en-US" altLang="zh-TW" sz="1400" dirty="0" smtClean="0"/>
              <a:t>Set</a:t>
            </a:r>
            <a:r>
              <a:rPr lang="zh-TW" altLang="en-US" sz="1400" dirty="0" smtClean="0"/>
              <a:t>集合</a:t>
            </a:r>
            <a:r>
              <a:rPr lang="en-US" altLang="zh-TW" sz="1400" dirty="0" smtClean="0"/>
              <a:t>【data】</a:t>
            </a:r>
          </a:p>
          <a:p>
            <a:r>
              <a:rPr lang="en-US" altLang="zh-TW" sz="1400" dirty="0" err="1" smtClean="0"/>
              <a:t>Zset</a:t>
            </a:r>
            <a:r>
              <a:rPr lang="zh-TW" altLang="en-US" sz="1400" dirty="0" smtClean="0"/>
              <a:t>有續集合</a:t>
            </a:r>
            <a:r>
              <a:rPr lang="en-US" altLang="zh-TW" sz="1400" dirty="0" smtClean="0"/>
              <a:t>【data】</a:t>
            </a:r>
            <a:endParaRPr lang="zh-TW" altLang="en-US" sz="1400" dirty="0"/>
          </a:p>
        </p:txBody>
      </p:sp>
      <p:sp>
        <p:nvSpPr>
          <p:cNvPr id="15" name="流程圖: 多重文件 14"/>
          <p:cNvSpPr/>
          <p:nvPr/>
        </p:nvSpPr>
        <p:spPr>
          <a:xfrm>
            <a:off x="9680331" y="2017835"/>
            <a:ext cx="1688123" cy="2118946"/>
          </a:xfrm>
          <a:prstGeom prst="flowChartMultidocumen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.dbf</a:t>
            </a:r>
          </a:p>
          <a:p>
            <a:pPr algn="ctr"/>
            <a:r>
              <a:rPr lang="en-US" altLang="zh-TW" dirty="0" smtClean="0"/>
              <a:t>.</a:t>
            </a:r>
            <a:r>
              <a:rPr lang="en-US" altLang="zh-TW" dirty="0" err="1" smtClean="0"/>
              <a:t>dbm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9777046" y="1222132"/>
            <a:ext cx="1793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也可以真正將</a:t>
            </a:r>
            <a:r>
              <a:rPr lang="en-US" altLang="zh-TW" dirty="0" smtClean="0"/>
              <a:t>data</a:t>
            </a:r>
            <a:r>
              <a:rPr lang="zh-TW" altLang="en-US" dirty="0" smtClean="0"/>
              <a:t>存到</a:t>
            </a:r>
            <a:r>
              <a:rPr lang="en-US" altLang="zh-TW" dirty="0" smtClean="0"/>
              <a:t>disk</a:t>
            </a:r>
          </a:p>
        </p:txBody>
      </p:sp>
      <p:cxnSp>
        <p:nvCxnSpPr>
          <p:cNvPr id="18" name="直線單箭頭接點 17"/>
          <p:cNvCxnSpPr/>
          <p:nvPr/>
        </p:nvCxnSpPr>
        <p:spPr>
          <a:xfrm>
            <a:off x="9161585" y="3112477"/>
            <a:ext cx="4044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5172806" y="584545"/>
            <a:ext cx="2687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這裡更像</a:t>
            </a:r>
            <a:r>
              <a:rPr lang="en-US" altLang="zh-TW" dirty="0" smtClean="0"/>
              <a:t>cache</a:t>
            </a:r>
            <a:r>
              <a:rPr lang="zh-TW" altLang="en-US" dirty="0" smtClean="0"/>
              <a:t>跟</a:t>
            </a:r>
            <a:r>
              <a:rPr lang="en-US" altLang="zh-TW" dirty="0" smtClean="0"/>
              <a:t>memory</a:t>
            </a:r>
            <a:r>
              <a:rPr lang="zh-TW" altLang="en-US" dirty="0" smtClean="0"/>
              <a:t>的概念，是</a:t>
            </a:r>
            <a:r>
              <a:rPr lang="en-US" altLang="zh-TW" dirty="0" smtClean="0"/>
              <a:t>volatile</a:t>
            </a:r>
          </a:p>
        </p:txBody>
      </p:sp>
      <p:sp>
        <p:nvSpPr>
          <p:cNvPr id="20" name="圓角矩形 19"/>
          <p:cNvSpPr/>
          <p:nvPr/>
        </p:nvSpPr>
        <p:spPr>
          <a:xfrm>
            <a:off x="378068" y="4079660"/>
            <a:ext cx="1512277" cy="8880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redis-cli.exe</a:t>
            </a:r>
          </a:p>
          <a:p>
            <a:pPr algn="ctr"/>
            <a:r>
              <a:rPr lang="zh-TW" altLang="en-US" dirty="0"/>
              <a:t>操作指令</a:t>
            </a:r>
            <a:endParaRPr lang="en-US" altLang="zh-TW" dirty="0" smtClean="0"/>
          </a:p>
        </p:txBody>
      </p:sp>
      <p:cxnSp>
        <p:nvCxnSpPr>
          <p:cNvPr id="22" name="直線單箭頭接點 21"/>
          <p:cNvCxnSpPr/>
          <p:nvPr/>
        </p:nvCxnSpPr>
        <p:spPr>
          <a:xfrm flipV="1">
            <a:off x="1978269" y="3257551"/>
            <a:ext cx="1327639" cy="1085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086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30" y="1033208"/>
            <a:ext cx="9373908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677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86" y="1307739"/>
            <a:ext cx="5887272" cy="165758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120" y="5539106"/>
            <a:ext cx="2724530" cy="68589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120" y="4635716"/>
            <a:ext cx="4563112" cy="40010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304" y="394377"/>
            <a:ext cx="2772162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808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613" y="932686"/>
            <a:ext cx="4344006" cy="43821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13" y="1749948"/>
            <a:ext cx="2905530" cy="124794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13" y="3668562"/>
            <a:ext cx="5401429" cy="40010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613" y="4344350"/>
            <a:ext cx="6163535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695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38" y="827913"/>
            <a:ext cx="8564170" cy="41915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38" y="1610020"/>
            <a:ext cx="3029373" cy="10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25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95" y="101694"/>
            <a:ext cx="8176859" cy="198493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48" y="2086624"/>
            <a:ext cx="5128506" cy="166893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095" y="3755561"/>
            <a:ext cx="5439534" cy="3115110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5773629" y="3622431"/>
            <a:ext cx="2497016" cy="14595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設定</a:t>
            </a:r>
            <a:r>
              <a:rPr lang="en-US" altLang="zh-TW" dirty="0"/>
              <a:t>key</a:t>
            </a:r>
            <a:r>
              <a:rPr lang="zh-TW" altLang="en-US" dirty="0"/>
              <a:t>的</a:t>
            </a:r>
            <a:r>
              <a:rPr lang="zh-TW" altLang="en-US" dirty="0" smtClean="0"/>
              <a:t>生命週期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幫助定時問題</a:t>
            </a:r>
            <a:endParaRPr lang="zh-TW" altLang="en-US" dirty="0"/>
          </a:p>
        </p:txBody>
      </p:sp>
      <p:cxnSp>
        <p:nvCxnSpPr>
          <p:cNvPr id="9" name="直線單箭頭接點 8"/>
          <p:cNvCxnSpPr/>
          <p:nvPr/>
        </p:nvCxnSpPr>
        <p:spPr>
          <a:xfrm flipH="1">
            <a:off x="2839915" y="4475285"/>
            <a:ext cx="2933714" cy="105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0277" y="2631940"/>
            <a:ext cx="3696216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46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99" y="208653"/>
            <a:ext cx="5734850" cy="234347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831" y="1977360"/>
            <a:ext cx="5496692" cy="253400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51" y="3877232"/>
            <a:ext cx="5877745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089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83382" cy="3600953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4404947" y="1705707"/>
            <a:ext cx="1907930" cy="712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對象就是</a:t>
            </a:r>
            <a:r>
              <a:rPr lang="en-US" altLang="zh-TW" dirty="0" err="1" smtClean="0"/>
              <a:t>struct</a:t>
            </a:r>
            <a:r>
              <a:rPr lang="en-US" altLang="zh-TW" dirty="0" smtClean="0"/>
              <a:t> in go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00953"/>
            <a:ext cx="3896269" cy="1971950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4730262" y="4255477"/>
            <a:ext cx="1582615" cy="7913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</a:t>
            </a:r>
            <a:r>
              <a:rPr lang="en-US" altLang="zh-TW" dirty="0" smtClean="0"/>
              <a:t>ield-value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54753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圓角矩形 11"/>
          <p:cNvSpPr/>
          <p:nvPr/>
        </p:nvSpPr>
        <p:spPr>
          <a:xfrm>
            <a:off x="5920152" y="3499340"/>
            <a:ext cx="3725010" cy="321359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23131" cy="3449940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958362" y="3982917"/>
            <a:ext cx="4677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Key = user1 ( </a:t>
            </a:r>
            <a:r>
              <a:rPr lang="zh-TW" altLang="en-US" dirty="0" smtClean="0"/>
              <a:t>一個</a:t>
            </a:r>
            <a:r>
              <a:rPr lang="en-US" altLang="zh-TW" dirty="0" smtClean="0"/>
              <a:t>key</a:t>
            </a:r>
            <a:r>
              <a:rPr lang="zh-TW" altLang="en-US" dirty="0" smtClean="0"/>
              <a:t>放一種</a:t>
            </a:r>
            <a:r>
              <a:rPr lang="en-US" altLang="zh-TW" dirty="0" smtClean="0"/>
              <a:t>data structure)</a:t>
            </a:r>
          </a:p>
          <a:p>
            <a:r>
              <a:rPr lang="en-US" altLang="zh-TW" dirty="0" err="1" smtClean="0"/>
              <a:t>Hmset</a:t>
            </a:r>
            <a:r>
              <a:rPr lang="en-US" altLang="zh-TW" dirty="0" smtClean="0"/>
              <a:t> user1 name </a:t>
            </a:r>
            <a:r>
              <a:rPr lang="en-US" altLang="zh-TW" dirty="0" err="1" smtClean="0"/>
              <a:t>steven</a:t>
            </a:r>
            <a:r>
              <a:rPr lang="en-US" altLang="zh-TW" dirty="0" smtClean="0"/>
              <a:t> age 24 address </a:t>
            </a:r>
            <a:r>
              <a:rPr lang="en-US" altLang="zh-TW" dirty="0" err="1" smtClean="0"/>
              <a:t>taipei</a:t>
            </a:r>
            <a:endParaRPr lang="zh-TW" altLang="en-US" dirty="0"/>
          </a:p>
        </p:txBody>
      </p:sp>
      <p:sp>
        <p:nvSpPr>
          <p:cNvPr id="3" name="圓角矩形 2"/>
          <p:cNvSpPr/>
          <p:nvPr/>
        </p:nvSpPr>
        <p:spPr>
          <a:xfrm>
            <a:off x="9768251" y="302294"/>
            <a:ext cx="536331" cy="31476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0</a:t>
            </a:r>
          </a:p>
          <a:p>
            <a:pPr algn="ctr"/>
            <a:r>
              <a:rPr lang="en-US" altLang="zh-TW" dirty="0" smtClean="0"/>
              <a:t>_</a:t>
            </a:r>
          </a:p>
          <a:p>
            <a:pPr algn="ctr"/>
            <a:r>
              <a:rPr lang="en-US" altLang="zh-TW" dirty="0" smtClean="0"/>
              <a:t>1</a:t>
            </a:r>
          </a:p>
          <a:p>
            <a:pPr algn="ctr"/>
            <a:r>
              <a:rPr lang="en-US" altLang="zh-TW" dirty="0" smtClean="0"/>
              <a:t>_</a:t>
            </a:r>
          </a:p>
          <a:p>
            <a:pPr algn="ctr"/>
            <a:r>
              <a:rPr lang="en-US" altLang="zh-TW" dirty="0" smtClean="0"/>
              <a:t>2</a:t>
            </a:r>
          </a:p>
          <a:p>
            <a:pPr algn="ctr"/>
            <a:r>
              <a:rPr lang="en-US" altLang="zh-TW" dirty="0" smtClean="0"/>
              <a:t>_</a:t>
            </a:r>
          </a:p>
          <a:p>
            <a:pPr algn="ctr"/>
            <a:r>
              <a:rPr lang="en-US" altLang="zh-TW" dirty="0" smtClean="0"/>
              <a:t>3</a:t>
            </a:r>
          </a:p>
          <a:p>
            <a:pPr algn="ctr"/>
            <a:r>
              <a:rPr lang="en-US" altLang="zh-TW" dirty="0" smtClean="0"/>
              <a:t>_</a:t>
            </a:r>
          </a:p>
          <a:p>
            <a:pPr algn="ctr"/>
            <a:r>
              <a:rPr lang="en-US" altLang="zh-TW" dirty="0" smtClean="0"/>
              <a:t>4</a:t>
            </a:r>
          </a:p>
          <a:p>
            <a:pPr algn="ctr"/>
            <a:r>
              <a:rPr lang="en-US" altLang="zh-TW" dirty="0" smtClean="0"/>
              <a:t>_</a:t>
            </a:r>
          </a:p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6559059" y="3933092"/>
            <a:ext cx="1011116" cy="2558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Name</a:t>
            </a:r>
          </a:p>
          <a:p>
            <a:pPr algn="ctr"/>
            <a:endParaRPr lang="en-US" altLang="zh-TW" dirty="0" smtClean="0"/>
          </a:p>
          <a:p>
            <a:pPr algn="ctr"/>
            <a:endParaRPr lang="en-US" altLang="zh-TW" dirty="0" smtClean="0"/>
          </a:p>
          <a:p>
            <a:pPr algn="ctr"/>
            <a:r>
              <a:rPr lang="en-US" altLang="zh-TW" dirty="0" smtClean="0"/>
              <a:t>Age</a:t>
            </a:r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r>
              <a:rPr lang="en-US" altLang="zh-TW" dirty="0" smtClean="0"/>
              <a:t>address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8190031" y="3982917"/>
            <a:ext cx="971553" cy="2558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Steven</a:t>
            </a:r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r>
              <a:rPr lang="en-US" altLang="zh-TW" dirty="0" smtClean="0"/>
              <a:t>24</a:t>
            </a:r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r>
              <a:rPr lang="en-US" altLang="zh-TW" dirty="0" err="1" smtClean="0"/>
              <a:t>taipei</a:t>
            </a:r>
            <a:endParaRPr lang="zh-TW" altLang="en-US" dirty="0"/>
          </a:p>
        </p:txBody>
      </p:sp>
      <p:cxnSp>
        <p:nvCxnSpPr>
          <p:cNvPr id="9" name="直線單箭頭接點 8"/>
          <p:cNvCxnSpPr/>
          <p:nvPr/>
        </p:nvCxnSpPr>
        <p:spPr>
          <a:xfrm>
            <a:off x="7139354" y="4422531"/>
            <a:ext cx="958361" cy="8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>
            <a:off x="7178919" y="6043246"/>
            <a:ext cx="958361" cy="8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>
            <a:off x="7164264" y="5203581"/>
            <a:ext cx="958361" cy="8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5898240" y="3881776"/>
            <a:ext cx="75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user1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9900136" y="-67038"/>
            <a:ext cx="150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Hgetall</a:t>
            </a:r>
            <a:r>
              <a:rPr lang="en-US" altLang="zh-TW" dirty="0" smtClean="0"/>
              <a:t> user1 </a:t>
            </a:r>
            <a:endParaRPr lang="zh-TW" altLang="en-US" dirty="0"/>
          </a:p>
        </p:txBody>
      </p:sp>
      <p:sp>
        <p:nvSpPr>
          <p:cNvPr id="15" name="圓角矩形 14"/>
          <p:cNvSpPr/>
          <p:nvPr/>
        </p:nvSpPr>
        <p:spPr>
          <a:xfrm>
            <a:off x="10981587" y="302294"/>
            <a:ext cx="1050678" cy="3275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Name</a:t>
            </a:r>
          </a:p>
          <a:p>
            <a:pPr algn="ctr"/>
            <a:r>
              <a:rPr lang="en-US" altLang="zh-TW" dirty="0" smtClean="0"/>
              <a:t>_</a:t>
            </a:r>
          </a:p>
          <a:p>
            <a:pPr algn="ctr"/>
            <a:r>
              <a:rPr lang="en-US" altLang="zh-TW" dirty="0" smtClean="0"/>
              <a:t>Steven</a:t>
            </a:r>
          </a:p>
          <a:p>
            <a:pPr algn="ctr"/>
            <a:r>
              <a:rPr lang="en-US" altLang="zh-TW" dirty="0" smtClean="0"/>
              <a:t>_</a:t>
            </a:r>
          </a:p>
          <a:p>
            <a:pPr algn="ctr"/>
            <a:r>
              <a:rPr lang="en-US" altLang="zh-TW" dirty="0" smtClean="0"/>
              <a:t>Age</a:t>
            </a:r>
          </a:p>
          <a:p>
            <a:pPr algn="ctr"/>
            <a:r>
              <a:rPr lang="en-US" altLang="zh-TW" dirty="0" smtClean="0"/>
              <a:t>_</a:t>
            </a:r>
          </a:p>
          <a:p>
            <a:pPr algn="ctr"/>
            <a:r>
              <a:rPr lang="en-US" altLang="zh-TW" dirty="0" smtClean="0"/>
              <a:t>24</a:t>
            </a:r>
          </a:p>
          <a:p>
            <a:pPr algn="ctr"/>
            <a:r>
              <a:rPr lang="en-US" altLang="zh-TW" dirty="0" smtClean="0"/>
              <a:t>_</a:t>
            </a:r>
          </a:p>
          <a:p>
            <a:pPr algn="ctr"/>
            <a:r>
              <a:rPr lang="en-US" altLang="zh-TW" dirty="0" smtClean="0"/>
              <a:t>Address</a:t>
            </a:r>
          </a:p>
          <a:p>
            <a:pPr algn="ctr"/>
            <a:r>
              <a:rPr lang="en-US" altLang="zh-TW" dirty="0" smtClean="0"/>
              <a:t>_</a:t>
            </a:r>
          </a:p>
          <a:p>
            <a:pPr algn="ctr"/>
            <a:r>
              <a:rPr lang="en-US" altLang="zh-TW" dirty="0" err="1" smtClean="0"/>
              <a:t>taipei</a:t>
            </a:r>
            <a:endParaRPr lang="zh-TW" altLang="en-US" dirty="0"/>
          </a:p>
        </p:txBody>
      </p:sp>
      <p:cxnSp>
        <p:nvCxnSpPr>
          <p:cNvPr id="16" name="直線單箭頭接點 15"/>
          <p:cNvCxnSpPr/>
          <p:nvPr/>
        </p:nvCxnSpPr>
        <p:spPr>
          <a:xfrm>
            <a:off x="9891341" y="628399"/>
            <a:ext cx="958361" cy="8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9957283" y="1154723"/>
            <a:ext cx="958361" cy="8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9949954" y="2213012"/>
            <a:ext cx="958361" cy="8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9949955" y="1695480"/>
            <a:ext cx="958361" cy="8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9949953" y="2753769"/>
            <a:ext cx="958361" cy="8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>
            <a:off x="9986589" y="3262509"/>
            <a:ext cx="958361" cy="8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208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468907" cy="4067743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>
            <a:off x="4914900" y="4941277"/>
            <a:ext cx="2963008" cy="87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4941277" y="5512777"/>
            <a:ext cx="2919046" cy="17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肘形接點 9"/>
          <p:cNvCxnSpPr/>
          <p:nvPr/>
        </p:nvCxnSpPr>
        <p:spPr>
          <a:xfrm>
            <a:off x="3719146" y="4563208"/>
            <a:ext cx="1195754" cy="650630"/>
          </a:xfrm>
          <a:prstGeom prst="bentConnector3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橢圓 10"/>
          <p:cNvSpPr/>
          <p:nvPr/>
        </p:nvSpPr>
        <p:spPr>
          <a:xfrm>
            <a:off x="430822" y="3971027"/>
            <a:ext cx="3288324" cy="12428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 smtClean="0"/>
              <a:t>Lpush</a:t>
            </a:r>
            <a:r>
              <a:rPr lang="en-US" altLang="zh-TW" sz="1400" dirty="0" smtClean="0"/>
              <a:t> city Taipei NY Shanghai</a:t>
            </a:r>
            <a:endParaRPr lang="zh-TW" altLang="en-US" sz="1400" dirty="0"/>
          </a:p>
        </p:txBody>
      </p:sp>
      <p:sp>
        <p:nvSpPr>
          <p:cNvPr id="12" name="矩形 11"/>
          <p:cNvSpPr/>
          <p:nvPr/>
        </p:nvSpPr>
        <p:spPr>
          <a:xfrm>
            <a:off x="6597161" y="4958861"/>
            <a:ext cx="729761" cy="56270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Taipei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920154" y="4941277"/>
            <a:ext cx="677007" cy="56270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NY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243147" y="4950069"/>
            <a:ext cx="677007" cy="56270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 smtClean="0"/>
              <a:t>Shanghai</a:t>
            </a:r>
            <a:endParaRPr lang="zh-TW" altLang="en-US" sz="1050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147" y="2780204"/>
            <a:ext cx="5325218" cy="1419423"/>
          </a:xfrm>
          <a:prstGeom prst="rect">
            <a:avLst/>
          </a:prstGeom>
        </p:spPr>
      </p:pic>
      <p:sp>
        <p:nvSpPr>
          <p:cNvPr id="16" name="橢圓 15"/>
          <p:cNvSpPr/>
          <p:nvPr/>
        </p:nvSpPr>
        <p:spPr>
          <a:xfrm>
            <a:off x="5418992" y="4563208"/>
            <a:ext cx="325316" cy="2960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17" name="橢圓 16"/>
          <p:cNvSpPr/>
          <p:nvPr/>
        </p:nvSpPr>
        <p:spPr>
          <a:xfrm>
            <a:off x="6762749" y="4563206"/>
            <a:ext cx="325316" cy="2960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8" name="橢圓 17"/>
          <p:cNvSpPr/>
          <p:nvPr/>
        </p:nvSpPr>
        <p:spPr>
          <a:xfrm>
            <a:off x="6095999" y="4563207"/>
            <a:ext cx="325316" cy="2960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5357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3214254" y="4925291"/>
            <a:ext cx="7716982" cy="9005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Customer | Customer | Customer | Customer | Customer 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900545" y="103908"/>
            <a:ext cx="2493818" cy="39208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View</a:t>
            </a:r>
          </a:p>
        </p:txBody>
      </p:sp>
      <p:sp>
        <p:nvSpPr>
          <p:cNvPr id="6" name="矩形 5"/>
          <p:cNvSpPr/>
          <p:nvPr/>
        </p:nvSpPr>
        <p:spPr>
          <a:xfrm>
            <a:off x="2147454" y="4675909"/>
            <a:ext cx="1842655" cy="49876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CustomerService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226126" y="2341418"/>
            <a:ext cx="1988128" cy="49876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&amp;</a:t>
            </a:r>
            <a:r>
              <a:rPr lang="en-US" altLang="zh-TW" dirty="0" err="1" smtClean="0"/>
              <a:t>CustomerService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4378036" y="1704109"/>
            <a:ext cx="2355273" cy="14408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我裡面想放的是</a:t>
            </a:r>
            <a:r>
              <a:rPr lang="en-US" altLang="zh-TW" dirty="0" err="1" smtClean="0"/>
              <a:t>CustomerService</a:t>
            </a:r>
            <a:r>
              <a:rPr lang="zh-TW" altLang="en-US" dirty="0" smtClean="0"/>
              <a:t>的</a:t>
            </a:r>
            <a:r>
              <a:rPr lang="en-US" altLang="zh-TW" dirty="0" smtClean="0"/>
              <a:t>pointer</a:t>
            </a:r>
            <a:r>
              <a:rPr lang="zh-TW" altLang="en-US" dirty="0" smtClean="0"/>
              <a:t>因為我</a:t>
            </a:r>
            <a:r>
              <a:rPr lang="en-US" altLang="zh-TW" dirty="0" smtClean="0"/>
              <a:t>service</a:t>
            </a:r>
            <a:r>
              <a:rPr lang="zh-TW" altLang="en-US" dirty="0" smtClean="0"/>
              <a:t>都只有一個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7716982" y="3144982"/>
            <a:ext cx="2355273" cy="14408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但我</a:t>
            </a:r>
            <a:r>
              <a:rPr lang="en-US" altLang="zh-TW" dirty="0" err="1" smtClean="0"/>
              <a:t>CustomerService</a:t>
            </a:r>
            <a:r>
              <a:rPr lang="zh-TW" altLang="en-US" dirty="0"/>
              <a:t>裡</a:t>
            </a:r>
            <a:r>
              <a:rPr lang="zh-TW" altLang="en-US" dirty="0" smtClean="0"/>
              <a:t>的</a:t>
            </a:r>
            <a:r>
              <a:rPr lang="en-US" altLang="zh-TW" dirty="0" smtClean="0"/>
              <a:t>array</a:t>
            </a:r>
            <a:r>
              <a:rPr lang="zh-TW" altLang="en-US" dirty="0" smtClean="0"/>
              <a:t>想放的是真真實實</a:t>
            </a:r>
            <a:r>
              <a:rPr lang="en-US" altLang="zh-TW" dirty="0" smtClean="0"/>
              <a:t>customer</a:t>
            </a:r>
            <a:r>
              <a:rPr lang="zh-TW" altLang="en-US" smtClean="0"/>
              <a:t>的資料而不是指標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2547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29" y="481869"/>
            <a:ext cx="11498280" cy="3467584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2839915" y="5336931"/>
            <a:ext cx="1143000" cy="63304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4317023" y="5336931"/>
            <a:ext cx="1143000" cy="63304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5841022" y="5369170"/>
            <a:ext cx="1143000" cy="63304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7599483" y="5369170"/>
            <a:ext cx="1143000" cy="63304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endParaRPr lang="zh-TW" altLang="en-US" dirty="0"/>
          </a:p>
        </p:txBody>
      </p:sp>
      <p:sp>
        <p:nvSpPr>
          <p:cNvPr id="9" name="圓角矩形 8"/>
          <p:cNvSpPr/>
          <p:nvPr/>
        </p:nvSpPr>
        <p:spPr>
          <a:xfrm>
            <a:off x="9234853" y="5369170"/>
            <a:ext cx="1143000" cy="63304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</a:t>
            </a:r>
            <a:endParaRPr lang="zh-TW" altLang="en-US" dirty="0"/>
          </a:p>
        </p:txBody>
      </p:sp>
      <p:sp>
        <p:nvSpPr>
          <p:cNvPr id="10" name="向右箭號 9"/>
          <p:cNvSpPr/>
          <p:nvPr/>
        </p:nvSpPr>
        <p:spPr>
          <a:xfrm>
            <a:off x="993531" y="4342788"/>
            <a:ext cx="2110154" cy="5193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 rot="10800000">
            <a:off x="10075984" y="4342788"/>
            <a:ext cx="1688123" cy="5193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1239715" y="4914872"/>
            <a:ext cx="1318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l</a:t>
            </a:r>
            <a:r>
              <a:rPr lang="en-US" altLang="zh-TW" dirty="0" err="1" smtClean="0"/>
              <a:t>push</a:t>
            </a:r>
            <a:r>
              <a:rPr lang="en-US" altLang="zh-TW" dirty="0" smtClean="0"/>
              <a:t> a b c</a:t>
            </a:r>
            <a:endParaRPr lang="zh-TW" altLang="en-US" dirty="0"/>
          </a:p>
        </p:txBody>
      </p:sp>
      <p:cxnSp>
        <p:nvCxnSpPr>
          <p:cNvPr id="16" name="直線單箭頭接點 15"/>
          <p:cNvCxnSpPr>
            <a:stCxn id="5" idx="3"/>
            <a:endCxn id="6" idx="1"/>
          </p:cNvCxnSpPr>
          <p:nvPr/>
        </p:nvCxnSpPr>
        <p:spPr>
          <a:xfrm>
            <a:off x="3982915" y="5653454"/>
            <a:ext cx="3341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endCxn id="7" idx="1"/>
          </p:cNvCxnSpPr>
          <p:nvPr/>
        </p:nvCxnSpPr>
        <p:spPr>
          <a:xfrm>
            <a:off x="5521569" y="5685693"/>
            <a:ext cx="3194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7051431" y="5685693"/>
            <a:ext cx="474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endCxn id="9" idx="1"/>
          </p:cNvCxnSpPr>
          <p:nvPr/>
        </p:nvCxnSpPr>
        <p:spPr>
          <a:xfrm>
            <a:off x="8853854" y="5685693"/>
            <a:ext cx="3809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10260622" y="4914872"/>
            <a:ext cx="1318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rpush</a:t>
            </a:r>
            <a:r>
              <a:rPr lang="en-US" altLang="zh-TW" dirty="0" smtClean="0"/>
              <a:t> a b c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15" y="3532448"/>
            <a:ext cx="4363059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4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250832" y="1266092"/>
            <a:ext cx="5081954" cy="2259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Difference between </a:t>
            </a:r>
            <a:r>
              <a:rPr lang="en-US" altLang="zh-TW" dirty="0" err="1" smtClean="0"/>
              <a:t>lrange</a:t>
            </a:r>
            <a:r>
              <a:rPr lang="en-US" altLang="zh-TW" dirty="0" smtClean="0"/>
              <a:t> &amp; </a:t>
            </a:r>
            <a:r>
              <a:rPr lang="en-US" altLang="zh-TW" dirty="0" err="1" smtClean="0"/>
              <a:t>rpop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lpop</a:t>
            </a:r>
            <a:endParaRPr lang="en-US" altLang="zh-TW" dirty="0" smtClean="0"/>
          </a:p>
          <a:p>
            <a:pPr algn="ctr"/>
            <a:r>
              <a:rPr lang="en-US" altLang="zh-TW" dirty="0" err="1" smtClean="0"/>
              <a:t>lrange</a:t>
            </a:r>
            <a:r>
              <a:rPr lang="en-US" altLang="zh-TW" dirty="0" smtClean="0"/>
              <a:t> </a:t>
            </a:r>
            <a:r>
              <a:rPr lang="zh-TW" altLang="en-US" dirty="0" smtClean="0"/>
              <a:t>是遍歷不會將</a:t>
            </a:r>
            <a:r>
              <a:rPr lang="en-US" altLang="zh-TW" dirty="0" smtClean="0"/>
              <a:t>list</a:t>
            </a:r>
            <a:r>
              <a:rPr lang="zh-TW" altLang="en-US" dirty="0" smtClean="0"/>
              <a:t>的資料拿出並刪掉</a:t>
            </a:r>
            <a:endParaRPr lang="en-US" altLang="zh-TW" dirty="0" smtClean="0"/>
          </a:p>
          <a:p>
            <a:pPr algn="ctr"/>
            <a:r>
              <a:rPr lang="zh-TW" altLang="en-US" dirty="0"/>
              <a:t>但</a:t>
            </a:r>
            <a:r>
              <a:rPr lang="en-US" altLang="zh-TW" dirty="0"/>
              <a:t>pop</a:t>
            </a:r>
            <a:r>
              <a:rPr lang="zh-TW" altLang="en-US" dirty="0"/>
              <a:t>會拿出</a:t>
            </a:r>
            <a:r>
              <a:rPr lang="zh-TW" altLang="en-US" dirty="0" smtClean="0"/>
              <a:t>資料並刪掉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756131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69119" cy="4134427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1450731" y="4844562"/>
            <a:ext cx="3183828" cy="13540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Feature</a:t>
            </a:r>
            <a:r>
              <a:rPr lang="zh-TW" altLang="en-US" dirty="0" smtClean="0"/>
              <a:t> </a:t>
            </a:r>
            <a:r>
              <a:rPr lang="en-US" altLang="zh-TW" dirty="0" smtClean="0"/>
              <a:t>:</a:t>
            </a:r>
          </a:p>
          <a:p>
            <a:pPr marL="342900" indent="-342900">
              <a:buAutoNum type="arabicPeriod"/>
            </a:pPr>
            <a:r>
              <a:rPr lang="zh-TW" altLang="en-US" dirty="0" smtClean="0"/>
              <a:t>無序</a:t>
            </a:r>
            <a:endParaRPr lang="en-US" altLang="zh-TW" dirty="0" smtClean="0"/>
          </a:p>
          <a:p>
            <a:pPr marL="342900" indent="-342900">
              <a:buAutoNum type="arabicPeriod"/>
            </a:pPr>
            <a:r>
              <a:rPr lang="zh-TW" altLang="en-US" dirty="0" smtClean="0"/>
              <a:t>不能重複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356" y="4326014"/>
            <a:ext cx="6154009" cy="239110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762" y="2287357"/>
            <a:ext cx="4991797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067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73" y="269273"/>
            <a:ext cx="7859222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27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06" y="1389762"/>
            <a:ext cx="11441910" cy="4849341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3464170" y="606669"/>
            <a:ext cx="5398477" cy="571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實際交互訊息的流程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65355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 </a:t>
            </a:r>
            <a:r>
              <a:rPr lang="zh-TW" altLang="en-US" dirty="0"/>
              <a:t>完成客戶</a:t>
            </a:r>
            <a:r>
              <a:rPr lang="zh-TW" altLang="en-US" dirty="0" smtClean="0"/>
              <a:t>端可以發送消息長度，服務器端可以正常收到該長度值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先確定消息</a:t>
            </a:r>
            <a:r>
              <a:rPr lang="en-US" altLang="zh-TW" dirty="0" smtClean="0"/>
              <a:t>Message</a:t>
            </a:r>
            <a:r>
              <a:rPr lang="zh-TW" altLang="en-US" dirty="0" smtClean="0"/>
              <a:t>的格式和結構</a:t>
            </a:r>
            <a:endParaRPr lang="en-US" altLang="zh-TW" dirty="0" smtClean="0"/>
          </a:p>
          <a:p>
            <a:r>
              <a:rPr lang="zh-TW" altLang="en-US" dirty="0"/>
              <a:t>然後</a:t>
            </a:r>
            <a:r>
              <a:rPr lang="zh-TW" altLang="en-US" dirty="0" smtClean="0"/>
              <a:t>根據上圖的分析完成</a:t>
            </a:r>
            <a:r>
              <a:rPr lang="en-US" altLang="zh-TW" dirty="0" smtClean="0"/>
              <a:t>code</a:t>
            </a:r>
          </a:p>
          <a:p>
            <a:pPr marL="0" indent="0">
              <a:buNone/>
            </a:pP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114714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71" y="509180"/>
            <a:ext cx="10802858" cy="583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518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010"/>
            <a:ext cx="6877274" cy="653612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274" y="1511197"/>
            <a:ext cx="4982270" cy="4134427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7587762" y="325315"/>
            <a:ext cx="2646484" cy="5627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1. client/</a:t>
            </a:r>
            <a:r>
              <a:rPr lang="en-US" altLang="zh-TW" dirty="0" err="1" smtClean="0"/>
              <a:t>main.go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5969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366" y="2003673"/>
            <a:ext cx="6420746" cy="3448531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4624754" y="580292"/>
            <a:ext cx="1995854" cy="465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2. Client/</a:t>
            </a:r>
            <a:r>
              <a:rPr lang="en-US" altLang="zh-TW" dirty="0" err="1" smtClean="0"/>
              <a:t>login.go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3333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303" y="1392487"/>
            <a:ext cx="9897856" cy="5163271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4062046" y="756138"/>
            <a:ext cx="3789485" cy="3956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3. Common/message/</a:t>
            </a:r>
            <a:r>
              <a:rPr lang="en-US" altLang="zh-TW" dirty="0" err="1" smtClean="0"/>
              <a:t>message.go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7934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7033844" y="1600200"/>
            <a:ext cx="3499339" cy="26025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Web server</a:t>
            </a:r>
          </a:p>
          <a:p>
            <a:pPr algn="ctr"/>
            <a:r>
              <a:rPr lang="zh-TW" altLang="en-US" dirty="0"/>
              <a:t>數</a:t>
            </a:r>
            <a:r>
              <a:rPr lang="zh-TW" altLang="en-US" dirty="0" smtClean="0"/>
              <a:t>組</a:t>
            </a:r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8031770" y="3424604"/>
            <a:ext cx="1503485" cy="50116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Json</a:t>
            </a:r>
            <a:r>
              <a:rPr lang="zh-TW" altLang="en-US" dirty="0" smtClean="0"/>
              <a:t>字符串</a:t>
            </a:r>
            <a:endParaRPr lang="zh-TW" altLang="en-US" dirty="0"/>
          </a:p>
        </p:txBody>
      </p:sp>
      <p:sp>
        <p:nvSpPr>
          <p:cNvPr id="7" name="向下箭號 6"/>
          <p:cNvSpPr/>
          <p:nvPr/>
        </p:nvSpPr>
        <p:spPr>
          <a:xfrm>
            <a:off x="8502159" y="2822331"/>
            <a:ext cx="228600" cy="492369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8783514" y="2901462"/>
            <a:ext cx="1354016" cy="31652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Json</a:t>
            </a:r>
            <a:r>
              <a:rPr lang="zh-TW" altLang="en-US" dirty="0" smtClean="0"/>
              <a:t>序列化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5295164" y="2916848"/>
            <a:ext cx="1481504" cy="60227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傳輸</a:t>
            </a:r>
            <a:r>
              <a:rPr lang="en-US" altLang="zh-TW" dirty="0" smtClean="0"/>
              <a:t>(</a:t>
            </a:r>
            <a:r>
              <a:rPr lang="zh-TW" altLang="en-US" dirty="0" smtClean="0"/>
              <a:t>遵守</a:t>
            </a:r>
            <a:r>
              <a:rPr lang="en-US" altLang="zh-TW" dirty="0" err="1" smtClean="0"/>
              <a:t>json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2169503" y="2822331"/>
            <a:ext cx="2626698" cy="23827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Web </a:t>
            </a:r>
            <a:r>
              <a:rPr lang="en-US" altLang="zh-TW" dirty="0" err="1" smtClean="0"/>
              <a:t>brower</a:t>
            </a:r>
            <a:endParaRPr lang="en-US" altLang="zh-TW" dirty="0" smtClean="0"/>
          </a:p>
          <a:p>
            <a:pPr algn="ctr"/>
            <a:r>
              <a:rPr lang="en-US" altLang="zh-TW" dirty="0" err="1" smtClean="0"/>
              <a:t>Json</a:t>
            </a:r>
            <a:r>
              <a:rPr lang="zh-TW" altLang="en-US" dirty="0" smtClean="0"/>
              <a:t>字符串</a:t>
            </a:r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zh-TW" altLang="en-US" dirty="0"/>
          </a:p>
        </p:txBody>
      </p:sp>
      <p:sp>
        <p:nvSpPr>
          <p:cNvPr id="12" name="向下箭號 11"/>
          <p:cNvSpPr/>
          <p:nvPr/>
        </p:nvSpPr>
        <p:spPr>
          <a:xfrm>
            <a:off x="2901458" y="3967516"/>
            <a:ext cx="228600" cy="492369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圓角矩形 14"/>
          <p:cNvSpPr/>
          <p:nvPr/>
        </p:nvSpPr>
        <p:spPr>
          <a:xfrm>
            <a:off x="3197647" y="4013689"/>
            <a:ext cx="1354016" cy="31652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反</a:t>
            </a:r>
            <a:r>
              <a:rPr lang="zh-TW" altLang="en-US" dirty="0" smtClean="0"/>
              <a:t>序列化</a:t>
            </a:r>
            <a:endParaRPr lang="zh-TW" altLang="en-US" dirty="0"/>
          </a:p>
        </p:txBody>
      </p:sp>
      <p:sp>
        <p:nvSpPr>
          <p:cNvPr id="16" name="圓角矩形 15"/>
          <p:cNvSpPr/>
          <p:nvPr/>
        </p:nvSpPr>
        <p:spPr>
          <a:xfrm>
            <a:off x="2445905" y="4611561"/>
            <a:ext cx="1503485" cy="50116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數組</a:t>
            </a:r>
            <a:endParaRPr lang="zh-TW" altLang="en-US" dirty="0"/>
          </a:p>
        </p:txBody>
      </p:sp>
      <p:sp>
        <p:nvSpPr>
          <p:cNvPr id="9" name="向左箭號 8"/>
          <p:cNvSpPr/>
          <p:nvPr/>
        </p:nvSpPr>
        <p:spPr>
          <a:xfrm>
            <a:off x="4053253" y="3547696"/>
            <a:ext cx="4044461" cy="320919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圓角矩形 16"/>
          <p:cNvSpPr/>
          <p:nvPr/>
        </p:nvSpPr>
        <p:spPr>
          <a:xfrm>
            <a:off x="1230923" y="967152"/>
            <a:ext cx="4941277" cy="103749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json</a:t>
            </a:r>
            <a:r>
              <a:rPr lang="zh-TW" altLang="en-US" dirty="0" smtClean="0"/>
              <a:t>序列化就是將擁有</a:t>
            </a:r>
            <a:r>
              <a:rPr lang="en-US" altLang="zh-TW" dirty="0" smtClean="0"/>
              <a:t>key-value</a:t>
            </a:r>
            <a:r>
              <a:rPr lang="zh-TW" altLang="en-US" dirty="0" smtClean="0"/>
              <a:t>的數據結構轉成</a:t>
            </a:r>
            <a:r>
              <a:rPr lang="en-US" altLang="zh-TW" dirty="0" err="1" smtClean="0"/>
              <a:t>json</a:t>
            </a:r>
            <a:r>
              <a:rPr lang="zh-TW" altLang="en-US" dirty="0" smtClean="0"/>
              <a:t>格式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31975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364" y="913267"/>
            <a:ext cx="8640381" cy="5734850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3842238" y="211015"/>
            <a:ext cx="3086100" cy="5451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4. Server/</a:t>
            </a:r>
            <a:r>
              <a:rPr lang="en-US" altLang="zh-TW" dirty="0" err="1" smtClean="0"/>
              <a:t>main.go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27741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3842238" y="211015"/>
            <a:ext cx="3086100" cy="5451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5. Client/</a:t>
            </a:r>
            <a:r>
              <a:rPr lang="en-US" altLang="zh-TW" dirty="0" err="1" smtClean="0"/>
              <a:t>login.go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59" y="952682"/>
            <a:ext cx="4283134" cy="590531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754" y="1167383"/>
            <a:ext cx="7214985" cy="547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918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092" y="1816848"/>
            <a:ext cx="5496692" cy="3277057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3455377" y="580292"/>
            <a:ext cx="4123592" cy="6682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6. Server/</a:t>
            </a:r>
            <a:r>
              <a:rPr lang="en-US" altLang="zh-TW" dirty="0" err="1" smtClean="0"/>
              <a:t>server.go</a:t>
            </a:r>
            <a:r>
              <a:rPr lang="zh-TW" altLang="en-US" dirty="0" smtClean="0"/>
              <a:t>中的</a:t>
            </a:r>
            <a:r>
              <a:rPr lang="en-US" altLang="zh-TW" dirty="0" smtClean="0"/>
              <a:t>process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43125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200" dirty="0"/>
              <a:t>2</a:t>
            </a:r>
            <a:r>
              <a:rPr lang="en-US" altLang="zh-TW" sz="3200" dirty="0" smtClean="0"/>
              <a:t>.</a:t>
            </a:r>
            <a:r>
              <a:rPr lang="zh-TW" altLang="en-US" sz="3200" dirty="0" smtClean="0"/>
              <a:t> </a:t>
            </a:r>
            <a:r>
              <a:rPr lang="zh-TW" altLang="en-US" sz="3200" dirty="0"/>
              <a:t>完成客戶</a:t>
            </a:r>
            <a:r>
              <a:rPr lang="zh-TW" altLang="en-US" sz="3200" dirty="0" smtClean="0"/>
              <a:t>端可以發送消息</a:t>
            </a:r>
            <a:r>
              <a:rPr lang="zh-TW" altLang="en-US" sz="3200" dirty="0"/>
              <a:t>本身</a:t>
            </a:r>
            <a:r>
              <a:rPr lang="zh-TW" altLang="en-US" sz="3200" dirty="0" smtClean="0"/>
              <a:t>，服務器端可以正常接收到消息，並根據客戶端發送的消息</a:t>
            </a:r>
            <a:r>
              <a:rPr lang="en-US" altLang="zh-TW" sz="3200" dirty="0" smtClean="0"/>
              <a:t>(</a:t>
            </a:r>
            <a:r>
              <a:rPr lang="en-US" altLang="zh-TW" sz="3200" dirty="0" err="1" smtClean="0"/>
              <a:t>LoginMes</a:t>
            </a:r>
            <a:r>
              <a:rPr lang="en-US" altLang="zh-TW" sz="3200" dirty="0" smtClean="0"/>
              <a:t>)</a:t>
            </a:r>
            <a:r>
              <a:rPr lang="zh-TW" altLang="en-US" sz="3200" dirty="0" smtClean="0"/>
              <a:t>，判斷用戶的合法性，並返回相應的</a:t>
            </a:r>
            <a:r>
              <a:rPr lang="en-US" altLang="zh-TW" sz="3200" dirty="0" err="1" smtClean="0"/>
              <a:t>LoginResMes</a:t>
            </a:r>
            <a:endParaRPr lang="zh-TW" altLang="en-US" sz="32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51" y="2472322"/>
            <a:ext cx="10619349" cy="256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4578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769" y="1708529"/>
            <a:ext cx="8241239" cy="5042893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3807069" y="545123"/>
            <a:ext cx="3086100" cy="5451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r>
              <a:rPr lang="en-US" altLang="zh-TW" dirty="0" smtClean="0"/>
              <a:t>. Client/</a:t>
            </a:r>
            <a:r>
              <a:rPr lang="en-US" altLang="zh-TW" dirty="0" err="1" smtClean="0"/>
              <a:t>login.go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12265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550" y="2250832"/>
            <a:ext cx="5565023" cy="383453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93" y="1397975"/>
            <a:ext cx="5491771" cy="5331489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3455376" y="580292"/>
            <a:ext cx="5407269" cy="6682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8</a:t>
            </a:r>
            <a:r>
              <a:rPr lang="en-US" altLang="zh-TW" dirty="0" smtClean="0"/>
              <a:t>. Server/</a:t>
            </a:r>
            <a:r>
              <a:rPr lang="en-US" altLang="zh-TW" dirty="0" err="1" smtClean="0"/>
              <a:t>server.go</a:t>
            </a:r>
            <a:r>
              <a:rPr lang="zh-TW" altLang="en-US" dirty="0" smtClean="0"/>
              <a:t>中的</a:t>
            </a:r>
            <a:r>
              <a:rPr lang="en-US" altLang="zh-TW" dirty="0" smtClean="0"/>
              <a:t>process</a:t>
            </a:r>
            <a:r>
              <a:rPr lang="zh-TW" altLang="en-US" dirty="0" smtClean="0"/>
              <a:t>進行封裝 </a:t>
            </a:r>
            <a:r>
              <a:rPr lang="en-US" altLang="zh-TW" dirty="0" smtClean="0"/>
              <a:t>-&gt; </a:t>
            </a:r>
            <a:r>
              <a:rPr lang="en-US" altLang="zh-TW" dirty="0" err="1" smtClean="0"/>
              <a:t>readPkg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4501661" y="5166024"/>
            <a:ext cx="1037492" cy="37806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&amp;</a:t>
            </a:r>
            <a:r>
              <a:rPr lang="en-US" altLang="zh-TW" dirty="0" err="1" smtClean="0"/>
              <a:t>mes</a:t>
            </a:r>
            <a:r>
              <a:rPr lang="en-US" altLang="zh-TW" dirty="0" smtClean="0"/>
              <a:t> !!!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7658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21" y="817685"/>
            <a:ext cx="5781760" cy="5950732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369121" y="167054"/>
            <a:ext cx="6198577" cy="571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client/</a:t>
            </a:r>
            <a:r>
              <a:rPr lang="en-US" altLang="zh-TW" dirty="0" err="1" smtClean="0"/>
              <a:t>main.go</a:t>
            </a:r>
            <a:r>
              <a:rPr lang="zh-TW" altLang="en-US" dirty="0" smtClean="0"/>
              <a:t>增加讀取</a:t>
            </a:r>
            <a:r>
              <a:rPr lang="en-US" altLang="zh-TW" dirty="0" smtClean="0"/>
              <a:t>server response login message </a:t>
            </a:r>
            <a:r>
              <a:rPr lang="zh-TW" altLang="en-US" dirty="0" smtClean="0"/>
              <a:t>的功能 並封裝 </a:t>
            </a:r>
            <a:r>
              <a:rPr lang="en-US" altLang="zh-TW" dirty="0" err="1" smtClean="0"/>
              <a:t>writePkg</a:t>
            </a:r>
            <a:r>
              <a:rPr lang="en-US" altLang="zh-TW" dirty="0" smtClean="0"/>
              <a:t> &amp; </a:t>
            </a:r>
            <a:r>
              <a:rPr lang="en-US" altLang="zh-TW" dirty="0" err="1" smtClean="0"/>
              <a:t>readPkg</a:t>
            </a:r>
            <a:r>
              <a:rPr lang="en-US" altLang="zh-TW" dirty="0" smtClean="0"/>
              <a:t> </a:t>
            </a:r>
            <a:r>
              <a:rPr lang="zh-TW" altLang="en-US" dirty="0" smtClean="0"/>
              <a:t>放在</a:t>
            </a:r>
            <a:r>
              <a:rPr lang="en-US" altLang="zh-TW" dirty="0" smtClean="0"/>
              <a:t>client/</a:t>
            </a:r>
            <a:r>
              <a:rPr lang="en-US" altLang="zh-TW" dirty="0" err="1" smtClean="0"/>
              <a:t>utils.go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142" y="2558562"/>
            <a:ext cx="5568299" cy="3051593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8095364" y="1978269"/>
            <a:ext cx="1995854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Client/</a:t>
            </a:r>
            <a:r>
              <a:rPr lang="en-US" altLang="zh-TW" dirty="0" err="1"/>
              <a:t>u</a:t>
            </a:r>
            <a:r>
              <a:rPr lang="en-US" altLang="zh-TW" dirty="0" err="1" smtClean="0"/>
              <a:t>tils.go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521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662" y="1345223"/>
            <a:ext cx="4591766" cy="5220595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1213339" y="571500"/>
            <a:ext cx="3789485" cy="773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將</a:t>
            </a:r>
            <a:r>
              <a:rPr lang="en-US" altLang="zh-TW" dirty="0" smtClean="0"/>
              <a:t>server/</a:t>
            </a:r>
            <a:r>
              <a:rPr lang="en-US" altLang="zh-TW" dirty="0" err="1" smtClean="0"/>
              <a:t>main.go</a:t>
            </a:r>
            <a:r>
              <a:rPr lang="zh-TW" altLang="en-US" dirty="0" smtClean="0"/>
              <a:t>裡的</a:t>
            </a:r>
            <a:r>
              <a:rPr lang="en-US" altLang="zh-TW" dirty="0" smtClean="0"/>
              <a:t>process</a:t>
            </a:r>
            <a:r>
              <a:rPr lang="zh-TW" altLang="en-US" dirty="0" smtClean="0"/>
              <a:t>裡的功能進行封裝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84" y="1538654"/>
            <a:ext cx="5663637" cy="5132672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 flipV="1">
            <a:off x="3323492" y="1758462"/>
            <a:ext cx="3481754" cy="9319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圓角矩形 8"/>
          <p:cNvSpPr/>
          <p:nvPr/>
        </p:nvSpPr>
        <p:spPr>
          <a:xfrm>
            <a:off x="6837745" y="690196"/>
            <a:ext cx="3657600" cy="5363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這個跟</a:t>
            </a:r>
            <a:r>
              <a:rPr lang="en-US" altLang="zh-TW" dirty="0" smtClean="0"/>
              <a:t>client/</a:t>
            </a:r>
            <a:r>
              <a:rPr lang="en-US" altLang="zh-TW" dirty="0" err="1" smtClean="0"/>
              <a:t>utils.go</a:t>
            </a:r>
            <a:r>
              <a:rPr lang="zh-TW" altLang="en-US" dirty="0" smtClean="0"/>
              <a:t>裡的</a:t>
            </a:r>
            <a:r>
              <a:rPr lang="en-US" altLang="zh-TW" dirty="0" err="1" smtClean="0"/>
              <a:t>readPkg</a:t>
            </a:r>
            <a:r>
              <a:rPr lang="zh-TW" altLang="en-US" dirty="0" smtClean="0"/>
              <a:t>一模一樣之後會再進行歸類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0300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84" y="1538654"/>
            <a:ext cx="5663637" cy="513267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017" y="2110155"/>
            <a:ext cx="5817700" cy="3125928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 flipV="1">
            <a:off x="3068515" y="2743200"/>
            <a:ext cx="3569677" cy="26728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圓角矩形 8"/>
          <p:cNvSpPr/>
          <p:nvPr/>
        </p:nvSpPr>
        <p:spPr>
          <a:xfrm>
            <a:off x="1213339" y="571500"/>
            <a:ext cx="3789485" cy="773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將</a:t>
            </a:r>
            <a:r>
              <a:rPr lang="en-US" altLang="zh-TW" dirty="0" smtClean="0"/>
              <a:t>server/</a:t>
            </a:r>
            <a:r>
              <a:rPr lang="en-US" altLang="zh-TW" dirty="0" err="1" smtClean="0"/>
              <a:t>main.go</a:t>
            </a:r>
            <a:r>
              <a:rPr lang="zh-TW" altLang="en-US" dirty="0" smtClean="0"/>
              <a:t>裡的</a:t>
            </a:r>
            <a:r>
              <a:rPr lang="en-US" altLang="zh-TW" dirty="0" smtClean="0"/>
              <a:t>process</a:t>
            </a:r>
            <a:r>
              <a:rPr lang="zh-TW" altLang="en-US" dirty="0" smtClean="0"/>
              <a:t>裡的功能進行封裝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6841025" y="923192"/>
            <a:ext cx="4659314" cy="8440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將</a:t>
            </a:r>
            <a:r>
              <a:rPr lang="en-US" altLang="zh-TW" dirty="0" err="1" smtClean="0"/>
              <a:t>serverProcessMes</a:t>
            </a:r>
            <a:r>
              <a:rPr lang="zh-TW" altLang="en-US" dirty="0" smtClean="0"/>
              <a:t>作為一個接收</a:t>
            </a:r>
            <a:r>
              <a:rPr lang="en-US" altLang="zh-TW" dirty="0" smtClean="0"/>
              <a:t>client package</a:t>
            </a:r>
            <a:r>
              <a:rPr lang="zh-TW" altLang="en-US" dirty="0" smtClean="0"/>
              <a:t>的管理器，用來決定什麼樣的</a:t>
            </a:r>
            <a:r>
              <a:rPr lang="en-US" altLang="zh-TW" dirty="0" smtClean="0"/>
              <a:t>package type </a:t>
            </a:r>
            <a:r>
              <a:rPr lang="zh-TW" altLang="en-US" dirty="0" smtClean="0"/>
              <a:t>要怎麼回復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5227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715" y="0"/>
            <a:ext cx="6295292" cy="563190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690" y="5249234"/>
            <a:ext cx="2740433" cy="160876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408" y="2562920"/>
            <a:ext cx="4999529" cy="2686314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624253" y="1230923"/>
            <a:ext cx="4097215" cy="9759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severProcessMes</a:t>
            </a:r>
            <a:r>
              <a:rPr lang="zh-TW" altLang="en-US" dirty="0" smtClean="0"/>
              <a:t>決定</a:t>
            </a:r>
            <a:r>
              <a:rPr lang="en-US" altLang="zh-TW" dirty="0" smtClean="0"/>
              <a:t>message</a:t>
            </a:r>
            <a:r>
              <a:rPr lang="zh-TW" altLang="en-US" dirty="0" smtClean="0"/>
              <a:t> </a:t>
            </a:r>
            <a:r>
              <a:rPr lang="en-US" altLang="zh-TW" dirty="0" smtClean="0"/>
              <a:t>type</a:t>
            </a:r>
            <a:r>
              <a:rPr lang="zh-TW" altLang="en-US" dirty="0" smtClean="0"/>
              <a:t>是</a:t>
            </a:r>
            <a:r>
              <a:rPr lang="en-US" altLang="zh-TW" dirty="0" err="1" smtClean="0"/>
              <a:t>LoginMesType</a:t>
            </a:r>
            <a:r>
              <a:rPr lang="zh-TW" altLang="en-US" dirty="0" smtClean="0"/>
              <a:t>時前往</a:t>
            </a:r>
            <a:r>
              <a:rPr lang="en-US" altLang="zh-TW" dirty="0" err="1" smtClean="0"/>
              <a:t>serverProcessLogin</a:t>
            </a:r>
            <a:r>
              <a:rPr lang="zh-TW" altLang="en-US" dirty="0" smtClean="0"/>
              <a:t>處理</a:t>
            </a:r>
            <a:endParaRPr lang="zh-TW" altLang="en-US" dirty="0"/>
          </a:p>
        </p:txBody>
      </p:sp>
      <p:cxnSp>
        <p:nvCxnSpPr>
          <p:cNvPr id="9" name="直線單箭頭接點 8"/>
          <p:cNvCxnSpPr/>
          <p:nvPr/>
        </p:nvCxnSpPr>
        <p:spPr>
          <a:xfrm flipV="1">
            <a:off x="3191608" y="413238"/>
            <a:ext cx="3050930" cy="35696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53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43" y="1239882"/>
            <a:ext cx="4296375" cy="284837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291" y="741123"/>
            <a:ext cx="5001323" cy="5182323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5284177" y="2470638"/>
            <a:ext cx="800100" cy="193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80923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527" y="1327638"/>
            <a:ext cx="5972727" cy="4585204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6837745" y="690196"/>
            <a:ext cx="3657600" cy="5363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這個跟</a:t>
            </a:r>
            <a:r>
              <a:rPr lang="en-US" altLang="zh-TW" dirty="0" smtClean="0"/>
              <a:t>client/</a:t>
            </a:r>
            <a:r>
              <a:rPr lang="en-US" altLang="zh-TW" dirty="0" err="1" smtClean="0"/>
              <a:t>utils.go</a:t>
            </a:r>
            <a:r>
              <a:rPr lang="zh-TW" altLang="en-US" dirty="0" smtClean="0"/>
              <a:t>裡的</a:t>
            </a:r>
            <a:r>
              <a:rPr lang="en-US" altLang="zh-TW" dirty="0" err="1" smtClean="0"/>
              <a:t>writePkg</a:t>
            </a:r>
            <a:r>
              <a:rPr lang="zh-TW" altLang="en-US" dirty="0" smtClean="0"/>
              <a:t>一模一樣之後會再進行歸類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52" y="2324094"/>
            <a:ext cx="4578025" cy="2687521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885010" y="782514"/>
            <a:ext cx="3534508" cy="8880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這個</a:t>
            </a:r>
            <a:r>
              <a:rPr lang="zh-TW" altLang="en-US" dirty="0" smtClean="0"/>
              <a:t>為</a:t>
            </a:r>
            <a:r>
              <a:rPr lang="en-US" altLang="zh-TW" dirty="0" err="1" smtClean="0"/>
              <a:t>serverProcessLogin</a:t>
            </a:r>
            <a:r>
              <a:rPr lang="zh-TW" altLang="en-US" dirty="0" smtClean="0"/>
              <a:t>的最後面，使用</a:t>
            </a:r>
            <a:r>
              <a:rPr lang="en-US" altLang="zh-TW" dirty="0" err="1" smtClean="0"/>
              <a:t>writePkg</a:t>
            </a:r>
            <a:r>
              <a:rPr lang="zh-TW" altLang="en-US" dirty="0" smtClean="0"/>
              <a:t>處理</a:t>
            </a:r>
            <a:r>
              <a:rPr lang="zh-TW" altLang="en-US" dirty="0"/>
              <a:t>將資料傳送</a:t>
            </a:r>
            <a:r>
              <a:rPr lang="zh-TW" altLang="en-US" dirty="0" smtClean="0"/>
              <a:t>回</a:t>
            </a:r>
            <a:r>
              <a:rPr lang="en-US" altLang="zh-TW" dirty="0" smtClean="0"/>
              <a:t>client</a:t>
            </a:r>
            <a:r>
              <a:rPr lang="zh-TW" altLang="en-US" dirty="0" smtClean="0"/>
              <a:t>的動作</a:t>
            </a:r>
            <a:endParaRPr lang="zh-TW" altLang="en-US" dirty="0"/>
          </a:p>
        </p:txBody>
      </p:sp>
      <p:cxnSp>
        <p:nvCxnSpPr>
          <p:cNvPr id="9" name="直線單箭頭接點 8"/>
          <p:cNvCxnSpPr/>
          <p:nvPr/>
        </p:nvCxnSpPr>
        <p:spPr>
          <a:xfrm flipV="1">
            <a:off x="2549769" y="1881554"/>
            <a:ext cx="3692769" cy="28047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77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Server process structure improvemen</a:t>
            </a:r>
            <a:r>
              <a:rPr lang="en-US" altLang="zh-TW" dirty="0"/>
              <a:t>t</a:t>
            </a:r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1565031" y="1556239"/>
            <a:ext cx="9144000" cy="4211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1893275" y="1872761"/>
            <a:ext cx="1855179" cy="12045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1400" dirty="0" err="1" smtClean="0"/>
              <a:t>main.go</a:t>
            </a:r>
            <a:endParaRPr lang="en-US" altLang="zh-TW" sz="1400" dirty="0" smtClean="0"/>
          </a:p>
          <a:p>
            <a:r>
              <a:rPr lang="en-US" altLang="zh-TW" sz="1400" dirty="0" smtClean="0"/>
              <a:t>1.</a:t>
            </a:r>
            <a:r>
              <a:rPr lang="zh-TW" altLang="en-US" sz="1400" dirty="0" smtClean="0"/>
              <a:t>監聽</a:t>
            </a:r>
            <a:endParaRPr lang="en-US" altLang="zh-TW" sz="1400" dirty="0" smtClean="0"/>
          </a:p>
          <a:p>
            <a:r>
              <a:rPr lang="en-US" altLang="zh-TW" sz="1400" dirty="0" smtClean="0"/>
              <a:t>2.</a:t>
            </a:r>
            <a:r>
              <a:rPr lang="zh-TW" altLang="en-US" sz="1400" dirty="0" smtClean="0"/>
              <a:t>等待客戶端的連接</a:t>
            </a:r>
            <a:endParaRPr lang="en-US" altLang="zh-TW" sz="1400" dirty="0" smtClean="0"/>
          </a:p>
          <a:p>
            <a:r>
              <a:rPr lang="en-US" altLang="zh-TW" sz="1400" dirty="0" smtClean="0"/>
              <a:t>3.</a:t>
            </a:r>
            <a:r>
              <a:rPr lang="zh-TW" altLang="en-US" sz="1400" dirty="0" smtClean="0"/>
              <a:t>初始化的工作</a:t>
            </a:r>
            <a:endParaRPr lang="zh-TW" altLang="en-US" sz="1400" dirty="0"/>
          </a:p>
        </p:txBody>
      </p:sp>
      <p:sp>
        <p:nvSpPr>
          <p:cNvPr id="5" name="矩形 4"/>
          <p:cNvSpPr/>
          <p:nvPr/>
        </p:nvSpPr>
        <p:spPr>
          <a:xfrm>
            <a:off x="4615962" y="1969477"/>
            <a:ext cx="2206869" cy="12045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1400" dirty="0" err="1" smtClean="0"/>
              <a:t>Processor.go</a:t>
            </a:r>
            <a:r>
              <a:rPr lang="en-US" altLang="zh-TW" sz="1400" dirty="0" smtClean="0"/>
              <a:t>(</a:t>
            </a:r>
            <a:r>
              <a:rPr lang="zh-TW" altLang="en-US" sz="1400" dirty="0" smtClean="0"/>
              <a:t>總處理器</a:t>
            </a:r>
            <a:r>
              <a:rPr lang="en-US" altLang="zh-TW" sz="1400" dirty="0" smtClean="0"/>
              <a:t>)</a:t>
            </a:r>
          </a:p>
          <a:p>
            <a:r>
              <a:rPr lang="en-US" altLang="zh-TW" sz="1400" dirty="0" smtClean="0"/>
              <a:t>1.</a:t>
            </a:r>
            <a:r>
              <a:rPr lang="zh-TW" altLang="en-US" sz="1400" dirty="0" smtClean="0"/>
              <a:t>根據客戶端的請求，調用對應的處理器，完成對應的任務</a:t>
            </a:r>
            <a:endParaRPr lang="zh-TW" altLang="en-US" sz="1400" dirty="0"/>
          </a:p>
        </p:txBody>
      </p:sp>
      <p:sp>
        <p:nvSpPr>
          <p:cNvPr id="6" name="矩形 5"/>
          <p:cNvSpPr/>
          <p:nvPr/>
        </p:nvSpPr>
        <p:spPr>
          <a:xfrm>
            <a:off x="8118231" y="2060513"/>
            <a:ext cx="2206869" cy="120454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1400" dirty="0" err="1" smtClean="0"/>
              <a:t>smsProcess.go</a:t>
            </a:r>
            <a:endParaRPr lang="en-US" altLang="zh-TW" sz="1400" dirty="0" smtClean="0"/>
          </a:p>
          <a:p>
            <a:r>
              <a:rPr lang="en-US" altLang="zh-TW" sz="1400" dirty="0" smtClean="0"/>
              <a:t>1.</a:t>
            </a:r>
            <a:r>
              <a:rPr lang="zh-TW" altLang="en-US" sz="1400" dirty="0" smtClean="0"/>
              <a:t>處理和短消息相關的請求</a:t>
            </a:r>
            <a:endParaRPr lang="zh-TW" altLang="en-US" sz="1400" dirty="0"/>
          </a:p>
        </p:txBody>
      </p:sp>
      <p:sp>
        <p:nvSpPr>
          <p:cNvPr id="7" name="矩形 6"/>
          <p:cNvSpPr/>
          <p:nvPr/>
        </p:nvSpPr>
        <p:spPr>
          <a:xfrm>
            <a:off x="8135816" y="3757978"/>
            <a:ext cx="2206869" cy="120454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1400" dirty="0" err="1" smtClean="0"/>
              <a:t>userProcess.go</a:t>
            </a:r>
            <a:endParaRPr lang="en-US" altLang="zh-TW" sz="1400" dirty="0" smtClean="0"/>
          </a:p>
          <a:p>
            <a:r>
              <a:rPr lang="en-US" altLang="zh-TW" sz="1400" dirty="0" smtClean="0"/>
              <a:t>1.</a:t>
            </a:r>
            <a:r>
              <a:rPr lang="zh-TW" altLang="en-US" sz="1400" dirty="0" smtClean="0"/>
              <a:t>處理和用戶相關的請求</a:t>
            </a:r>
            <a:endParaRPr lang="en-US" altLang="zh-TW" sz="1400" dirty="0" smtClean="0"/>
          </a:p>
          <a:p>
            <a:r>
              <a:rPr lang="en-US" altLang="zh-TW" sz="1400" dirty="0" smtClean="0"/>
              <a:t>2.</a:t>
            </a:r>
            <a:r>
              <a:rPr lang="zh-TW" altLang="en-US" sz="1400" dirty="0" smtClean="0"/>
              <a:t>登錄 </a:t>
            </a:r>
            <a:r>
              <a:rPr lang="en-US" altLang="zh-TW" sz="1400" dirty="0" smtClean="0"/>
              <a:t>3.</a:t>
            </a:r>
            <a:r>
              <a:rPr lang="zh-TW" altLang="en-US" sz="1400" dirty="0" smtClean="0"/>
              <a:t>註冊 </a:t>
            </a:r>
            <a:r>
              <a:rPr lang="en-US" altLang="zh-TW" sz="1400" dirty="0" smtClean="0"/>
              <a:t>4.</a:t>
            </a:r>
            <a:r>
              <a:rPr lang="zh-TW" altLang="en-US" sz="1400" dirty="0" smtClean="0"/>
              <a:t>註銷 </a:t>
            </a:r>
            <a:endParaRPr lang="en-US" altLang="zh-TW" sz="1400" dirty="0" smtClean="0"/>
          </a:p>
          <a:p>
            <a:r>
              <a:rPr lang="en-US" altLang="zh-TW" sz="1400" dirty="0" smtClean="0"/>
              <a:t>5.</a:t>
            </a:r>
            <a:r>
              <a:rPr lang="zh-TW" altLang="en-US" sz="1400" dirty="0" smtClean="0"/>
              <a:t> </a:t>
            </a:r>
            <a:r>
              <a:rPr lang="zh-TW" altLang="en-US" sz="1400" dirty="0"/>
              <a:t>用戶列表管理</a:t>
            </a:r>
          </a:p>
        </p:txBody>
      </p:sp>
      <p:sp>
        <p:nvSpPr>
          <p:cNvPr id="8" name="矩形 7"/>
          <p:cNvSpPr/>
          <p:nvPr/>
        </p:nvSpPr>
        <p:spPr>
          <a:xfrm>
            <a:off x="2758585" y="4229100"/>
            <a:ext cx="1855179" cy="120454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1400" dirty="0" err="1" smtClean="0"/>
              <a:t>utils.go</a:t>
            </a:r>
            <a:endParaRPr lang="en-US" altLang="zh-TW" sz="1400" dirty="0" smtClean="0"/>
          </a:p>
          <a:p>
            <a:r>
              <a:rPr lang="en-US" altLang="zh-TW" sz="1400" dirty="0" smtClean="0"/>
              <a:t>1.</a:t>
            </a:r>
            <a:r>
              <a:rPr lang="zh-TW" altLang="en-US" sz="1400" dirty="0" smtClean="0"/>
              <a:t>把一些常用工具的函數及結構體</a:t>
            </a:r>
            <a:endParaRPr lang="en-US" altLang="zh-TW" sz="1400" dirty="0" smtClean="0"/>
          </a:p>
          <a:p>
            <a:r>
              <a:rPr lang="en-US" altLang="zh-TW" sz="1400" dirty="0" smtClean="0"/>
              <a:t>2.</a:t>
            </a:r>
            <a:r>
              <a:rPr lang="zh-TW" altLang="en-US" sz="1400" dirty="0" smtClean="0"/>
              <a:t>提供方法及函數</a:t>
            </a:r>
            <a:endParaRPr lang="en-US" altLang="zh-TW" sz="1400" dirty="0" smtClean="0"/>
          </a:p>
        </p:txBody>
      </p:sp>
      <p:cxnSp>
        <p:nvCxnSpPr>
          <p:cNvPr id="12" name="直線單箭頭接點 11"/>
          <p:cNvCxnSpPr/>
          <p:nvPr/>
        </p:nvCxnSpPr>
        <p:spPr>
          <a:xfrm>
            <a:off x="3748454" y="2312377"/>
            <a:ext cx="867508" cy="211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6901962" y="2475034"/>
            <a:ext cx="1216269" cy="48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6862396" y="2700154"/>
            <a:ext cx="1255835" cy="1528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H="1">
            <a:off x="4818185" y="3077307"/>
            <a:ext cx="3235569" cy="1635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H="1">
            <a:off x="4757005" y="4572000"/>
            <a:ext cx="3282095" cy="553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圓角矩形 22"/>
          <p:cNvSpPr/>
          <p:nvPr/>
        </p:nvSpPr>
        <p:spPr>
          <a:xfrm>
            <a:off x="2039815" y="5843771"/>
            <a:ext cx="8088923" cy="67700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Common </a:t>
            </a:r>
            <a:r>
              <a:rPr lang="zh-TW" altLang="en-US" dirty="0" smtClean="0"/>
              <a:t>是要放</a:t>
            </a:r>
            <a:r>
              <a:rPr lang="en-US" altLang="zh-TW" dirty="0" smtClean="0"/>
              <a:t>server</a:t>
            </a:r>
            <a:r>
              <a:rPr lang="zh-TW" altLang="en-US" dirty="0" smtClean="0"/>
              <a:t>與</a:t>
            </a:r>
            <a:r>
              <a:rPr lang="en-US" altLang="zh-TW" dirty="0" smtClean="0"/>
              <a:t>client</a:t>
            </a:r>
            <a:r>
              <a:rPr lang="zh-TW" altLang="en-US" dirty="0" smtClean="0"/>
              <a:t>都會用到的包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65716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851" y="1993268"/>
            <a:ext cx="6683357" cy="4636131"/>
          </a:xfrm>
          <a:prstGeom prst="rect">
            <a:avLst/>
          </a:prstGeom>
        </p:spPr>
      </p:pic>
      <p:sp>
        <p:nvSpPr>
          <p:cNvPr id="5" name="標題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Client process structure improvemen</a:t>
            </a:r>
            <a:r>
              <a:rPr lang="en-US" altLang="zh-TW" dirty="0"/>
              <a:t>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9300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047" y="1485899"/>
            <a:ext cx="5449845" cy="372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9121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200" y="1349258"/>
            <a:ext cx="6370800" cy="420201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6" y="781087"/>
            <a:ext cx="5777024" cy="533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3870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338" y="281352"/>
            <a:ext cx="2285999" cy="635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126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59" y="1274384"/>
            <a:ext cx="11377379" cy="5374108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3385038" y="360484"/>
            <a:ext cx="4932485" cy="545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在</a:t>
            </a:r>
            <a:r>
              <a:rPr lang="en-US" altLang="zh-TW" dirty="0" smtClean="0"/>
              <a:t>server</a:t>
            </a:r>
            <a:r>
              <a:rPr lang="zh-TW" altLang="en-US" dirty="0" smtClean="0"/>
              <a:t>後面加入</a:t>
            </a:r>
            <a:r>
              <a:rPr lang="en-US" altLang="zh-TW" dirty="0" err="1" smtClean="0"/>
              <a:t>Redis</a:t>
            </a:r>
            <a:r>
              <a:rPr lang="zh-TW" altLang="en-US" dirty="0" smtClean="0"/>
              <a:t>，關係如下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49064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93" y="1335163"/>
            <a:ext cx="2114845" cy="242921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104" y="137564"/>
            <a:ext cx="7906853" cy="259116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104" y="2728726"/>
            <a:ext cx="6516009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2052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16" y="1556238"/>
            <a:ext cx="4643117" cy="378948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010" y="1178169"/>
            <a:ext cx="6387914" cy="4167554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3604846" y="307731"/>
            <a:ext cx="2189285" cy="5275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Model/</a:t>
            </a:r>
            <a:r>
              <a:rPr lang="en-US" altLang="zh-TW" dirty="0" err="1" smtClean="0"/>
              <a:t>userDao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93508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圓角矩形 5"/>
          <p:cNvSpPr/>
          <p:nvPr/>
        </p:nvSpPr>
        <p:spPr>
          <a:xfrm>
            <a:off x="3604846" y="307731"/>
            <a:ext cx="2189285" cy="5275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Model/</a:t>
            </a:r>
            <a:r>
              <a:rPr lang="en-US" altLang="zh-TW" dirty="0" err="1" smtClean="0"/>
              <a:t>userDao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113" y="1147396"/>
            <a:ext cx="7716327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89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>
            <a:off x="839667" y="1314450"/>
            <a:ext cx="1274884" cy="115179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2751993" y="1441939"/>
            <a:ext cx="1336431" cy="1046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P</a:t>
            </a:r>
            <a:endParaRPr lang="zh-TW" altLang="en-US" dirty="0"/>
          </a:p>
        </p:txBody>
      </p:sp>
      <p:sp>
        <p:nvSpPr>
          <p:cNvPr id="6" name="橢圓 5"/>
          <p:cNvSpPr/>
          <p:nvPr/>
        </p:nvSpPr>
        <p:spPr>
          <a:xfrm>
            <a:off x="4545623" y="1314450"/>
            <a:ext cx="1389185" cy="13012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G</a:t>
            </a:r>
            <a:endParaRPr lang="zh-TW" altLang="en-US" dirty="0"/>
          </a:p>
        </p:txBody>
      </p:sp>
      <p:sp>
        <p:nvSpPr>
          <p:cNvPr id="9" name="向下箭號 8"/>
          <p:cNvSpPr/>
          <p:nvPr/>
        </p:nvSpPr>
        <p:spPr>
          <a:xfrm>
            <a:off x="8484577" y="1143000"/>
            <a:ext cx="263769" cy="46511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354014" y="3552037"/>
            <a:ext cx="31916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M :</a:t>
            </a:r>
            <a:r>
              <a:rPr lang="zh-TW" altLang="en-US" dirty="0" smtClean="0"/>
              <a:t> 操作系統的主線程</a:t>
            </a:r>
            <a:endParaRPr lang="en-US" altLang="zh-TW" dirty="0" smtClean="0"/>
          </a:p>
          <a:p>
            <a:r>
              <a:rPr lang="en-US" altLang="zh-TW" dirty="0" smtClean="0"/>
              <a:t>P : </a:t>
            </a:r>
            <a:r>
              <a:rPr lang="zh-TW" altLang="en-US" dirty="0" smtClean="0"/>
              <a:t>協程執行所需要的上下文</a:t>
            </a:r>
            <a:endParaRPr lang="en-US" altLang="zh-TW" dirty="0" smtClean="0"/>
          </a:p>
          <a:p>
            <a:r>
              <a:rPr lang="en-US" altLang="zh-TW" dirty="0" smtClean="0"/>
              <a:t>(</a:t>
            </a:r>
            <a:r>
              <a:rPr lang="zh-TW" altLang="en-US" dirty="0" smtClean="0"/>
              <a:t>也就是執行協成的區塊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G : </a:t>
            </a:r>
            <a:r>
              <a:rPr lang="zh-TW" altLang="en-US" dirty="0" smtClean="0"/>
              <a:t>協程</a:t>
            </a:r>
            <a:r>
              <a:rPr lang="en-US" altLang="zh-TW" dirty="0" smtClean="0"/>
              <a:t> </a:t>
            </a:r>
          </a:p>
        </p:txBody>
      </p:sp>
      <p:sp>
        <p:nvSpPr>
          <p:cNvPr id="11" name="矩形 10"/>
          <p:cNvSpPr/>
          <p:nvPr/>
        </p:nvSpPr>
        <p:spPr>
          <a:xfrm>
            <a:off x="7908679" y="2114549"/>
            <a:ext cx="1415561" cy="100232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P1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8423027" y="671091"/>
            <a:ext cx="2549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M</a:t>
            </a:r>
          </a:p>
        </p:txBody>
      </p:sp>
      <p:sp>
        <p:nvSpPr>
          <p:cNvPr id="13" name="矩形 12"/>
          <p:cNvSpPr/>
          <p:nvPr/>
        </p:nvSpPr>
        <p:spPr>
          <a:xfrm>
            <a:off x="7908678" y="3875941"/>
            <a:ext cx="1415561" cy="100232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P2</a:t>
            </a:r>
            <a:endParaRPr lang="zh-TW" altLang="en-US" dirty="0"/>
          </a:p>
        </p:txBody>
      </p:sp>
      <p:sp>
        <p:nvSpPr>
          <p:cNvPr id="16" name="弧形箭號 (下彎) 15"/>
          <p:cNvSpPr/>
          <p:nvPr/>
        </p:nvSpPr>
        <p:spPr>
          <a:xfrm>
            <a:off x="9119817" y="2154115"/>
            <a:ext cx="984739" cy="33410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" name="向下箭號 17"/>
          <p:cNvSpPr/>
          <p:nvPr/>
        </p:nvSpPr>
        <p:spPr>
          <a:xfrm>
            <a:off x="10052895" y="2903659"/>
            <a:ext cx="261578" cy="2202473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9695711" y="2466242"/>
            <a:ext cx="975946" cy="87483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G1</a:t>
            </a:r>
            <a:endParaRPr lang="zh-TW" altLang="en-US" dirty="0"/>
          </a:p>
        </p:txBody>
      </p:sp>
      <p:sp>
        <p:nvSpPr>
          <p:cNvPr id="19" name="橢圓 18"/>
          <p:cNvSpPr/>
          <p:nvPr/>
        </p:nvSpPr>
        <p:spPr>
          <a:xfrm>
            <a:off x="9695711" y="3756513"/>
            <a:ext cx="975946" cy="87483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G2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10766181" y="3283898"/>
            <a:ext cx="1107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協程可以形成</a:t>
            </a:r>
            <a:r>
              <a:rPr lang="zh-TW" altLang="en-US" dirty="0" smtClean="0"/>
              <a:t>隊列</a:t>
            </a:r>
            <a:endParaRPr lang="en-US" altLang="zh-TW" dirty="0" smtClean="0"/>
          </a:p>
        </p:txBody>
      </p:sp>
      <p:sp>
        <p:nvSpPr>
          <p:cNvPr id="21" name="弧形箭號 (上彎) 20"/>
          <p:cNvSpPr/>
          <p:nvPr/>
        </p:nvSpPr>
        <p:spPr>
          <a:xfrm rot="10800000">
            <a:off x="7027252" y="3750648"/>
            <a:ext cx="1019908" cy="44035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向下箭號 21"/>
          <p:cNvSpPr/>
          <p:nvPr/>
        </p:nvSpPr>
        <p:spPr>
          <a:xfrm>
            <a:off x="6994000" y="4539761"/>
            <a:ext cx="261578" cy="2202473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6636816" y="4190998"/>
            <a:ext cx="975946" cy="87483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G3</a:t>
            </a:r>
            <a:endParaRPr lang="zh-TW" altLang="en-US" dirty="0"/>
          </a:p>
        </p:txBody>
      </p:sp>
      <p:sp>
        <p:nvSpPr>
          <p:cNvPr id="24" name="橢圓 23"/>
          <p:cNvSpPr/>
          <p:nvPr/>
        </p:nvSpPr>
        <p:spPr>
          <a:xfrm>
            <a:off x="6652749" y="5427785"/>
            <a:ext cx="975946" cy="87483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G4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1233849" y="529710"/>
            <a:ext cx="3540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MPG</a:t>
            </a:r>
            <a:r>
              <a:rPr lang="zh-TW" altLang="en-US" sz="2800" dirty="0" smtClean="0"/>
              <a:t>模式運行狀態</a:t>
            </a:r>
            <a:endParaRPr lang="en-US" altLang="zh-TW" sz="2800" dirty="0" smtClean="0"/>
          </a:p>
        </p:txBody>
      </p:sp>
      <p:sp>
        <p:nvSpPr>
          <p:cNvPr id="29" name="橢圓 28"/>
          <p:cNvSpPr/>
          <p:nvPr/>
        </p:nvSpPr>
        <p:spPr>
          <a:xfrm>
            <a:off x="8083214" y="5791384"/>
            <a:ext cx="1066488" cy="8583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G</a:t>
            </a:r>
            <a:endParaRPr lang="zh-TW" altLang="en-US" dirty="0"/>
          </a:p>
        </p:txBody>
      </p:sp>
      <p:sp>
        <p:nvSpPr>
          <p:cNvPr id="30" name="等腰三角形 29"/>
          <p:cNvSpPr/>
          <p:nvPr/>
        </p:nvSpPr>
        <p:spPr>
          <a:xfrm>
            <a:off x="7980797" y="203688"/>
            <a:ext cx="1274884" cy="115179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</a:t>
            </a:r>
            <a:endParaRPr lang="zh-TW" altLang="en-US" dirty="0"/>
          </a:p>
        </p:txBody>
      </p:sp>
      <p:sp>
        <p:nvSpPr>
          <p:cNvPr id="31" name="內容版面配置區 2"/>
          <p:cNvSpPr>
            <a:spLocks noGrp="1"/>
          </p:cNvSpPr>
          <p:nvPr>
            <p:ph idx="1"/>
          </p:nvPr>
        </p:nvSpPr>
        <p:spPr>
          <a:xfrm>
            <a:off x="1354014" y="5154924"/>
            <a:ext cx="2986454" cy="11476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2000" dirty="0" smtClean="0"/>
              <a:t>假設當前程序有</a:t>
            </a:r>
            <a:r>
              <a:rPr lang="en-US" altLang="zh-TW" sz="2000" dirty="0" smtClean="0"/>
              <a:t>3</a:t>
            </a:r>
            <a:r>
              <a:rPr lang="zh-TW" altLang="en-US" sz="2000" dirty="0" smtClean="0"/>
              <a:t>個</a:t>
            </a:r>
            <a:r>
              <a:rPr lang="en-US" altLang="zh-TW" sz="2000" dirty="0" smtClean="0"/>
              <a:t>M</a:t>
            </a:r>
            <a:r>
              <a:rPr lang="zh-TW" altLang="en-US" sz="2000" dirty="0" smtClean="0"/>
              <a:t>，如果</a:t>
            </a:r>
            <a:r>
              <a:rPr lang="en-US" altLang="zh-TW" sz="2000" dirty="0" smtClean="0"/>
              <a:t>3</a:t>
            </a:r>
            <a:r>
              <a:rPr lang="zh-TW" altLang="en-US" sz="2000" dirty="0" smtClean="0"/>
              <a:t>個</a:t>
            </a:r>
            <a:r>
              <a:rPr lang="en-US" altLang="zh-TW" sz="2000" dirty="0" smtClean="0"/>
              <a:t>M</a:t>
            </a:r>
            <a:r>
              <a:rPr lang="zh-TW" altLang="en-US" sz="2000" dirty="0" smtClean="0"/>
              <a:t>都在一個</a:t>
            </a:r>
            <a:r>
              <a:rPr lang="en-US" altLang="zh-TW" sz="2000" dirty="0" smtClean="0"/>
              <a:t>CPU</a:t>
            </a:r>
            <a:r>
              <a:rPr lang="zh-TW" altLang="en-US" sz="2000" dirty="0" smtClean="0"/>
              <a:t>上運行，就是併發，如果再不同</a:t>
            </a:r>
            <a:r>
              <a:rPr lang="en-US" altLang="zh-TW" sz="2000" dirty="0" smtClean="0"/>
              <a:t>CPU</a:t>
            </a:r>
            <a:r>
              <a:rPr lang="zh-TW" altLang="en-US" sz="2000" dirty="0" smtClean="0"/>
              <a:t>運行就是併行</a:t>
            </a:r>
            <a:endParaRPr lang="en-US" altLang="zh-TW" sz="2000" dirty="0" smtClean="0"/>
          </a:p>
        </p:txBody>
      </p:sp>
    </p:spTree>
    <p:extLst>
      <p:ext uri="{BB962C8B-B14F-4D97-AF65-F5344CB8AC3E}">
        <p14:creationId xmlns:p14="http://schemas.microsoft.com/office/powerpoint/2010/main" val="22328244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793" y="1265366"/>
            <a:ext cx="8421275" cy="5153744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3604846" y="307731"/>
            <a:ext cx="2189285" cy="5275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main/</a:t>
            </a:r>
            <a:r>
              <a:rPr lang="en-US" altLang="zh-TW" dirty="0" err="1" smtClean="0"/>
              <a:t>redis.go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5581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3604846" y="307731"/>
            <a:ext cx="2189285" cy="5275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main/</a:t>
            </a:r>
            <a:r>
              <a:rPr lang="en-US" altLang="zh-TW" dirty="0" err="1" smtClean="0"/>
              <a:t>main.go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041" y="1777323"/>
            <a:ext cx="7240010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4946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811" y="1390178"/>
            <a:ext cx="5914428" cy="5201563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3604846" y="307731"/>
            <a:ext cx="2646485" cy="5275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processes/</a:t>
            </a:r>
            <a:r>
              <a:rPr lang="en-US" altLang="zh-TW" dirty="0" err="1" smtClean="0"/>
              <a:t>userProcess.go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44659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565" y="2699358"/>
            <a:ext cx="7059010" cy="3534268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2945423" y="1292470"/>
            <a:ext cx="3604846" cy="5275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Client/processes/</a:t>
            </a:r>
            <a:r>
              <a:rPr lang="en-US" altLang="zh-TW" dirty="0" err="1" smtClean="0"/>
              <a:t>userProcess.go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40496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6810" y="2086502"/>
            <a:ext cx="8278380" cy="3829584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2945423" y="1292470"/>
            <a:ext cx="3604846" cy="5275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Client/main/</a:t>
            </a:r>
            <a:r>
              <a:rPr lang="en-US" altLang="zh-TW" dirty="0" err="1" smtClean="0"/>
              <a:t>main.go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59722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2277"/>
            <a:ext cx="5878273" cy="4972928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3393830" y="509955"/>
            <a:ext cx="3604846" cy="6594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Client/processes/</a:t>
            </a:r>
            <a:r>
              <a:rPr lang="en-US" altLang="zh-TW" dirty="0" err="1" smtClean="0"/>
              <a:t>userProcess.go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跟</a:t>
            </a:r>
            <a:r>
              <a:rPr lang="en-US" altLang="zh-TW" dirty="0" smtClean="0"/>
              <a:t>Login function</a:t>
            </a:r>
            <a:r>
              <a:rPr lang="zh-TW" altLang="en-US" dirty="0" smtClean="0"/>
              <a:t>很像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940" y="981402"/>
            <a:ext cx="4383737" cy="544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69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937" y="941127"/>
            <a:ext cx="6182588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079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892" y="564533"/>
            <a:ext cx="4226946" cy="6113592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6409591" y="580292"/>
            <a:ext cx="3930163" cy="13803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Update message</a:t>
            </a:r>
          </a:p>
          <a:p>
            <a:pPr algn="ctr"/>
            <a:r>
              <a:rPr lang="zh-TW" altLang="en-US" dirty="0" smtClean="0"/>
              <a:t>並且在</a:t>
            </a:r>
            <a:r>
              <a:rPr lang="en-US" altLang="zh-TW" dirty="0" smtClean="0"/>
              <a:t>common/message/</a:t>
            </a:r>
            <a:r>
              <a:rPr lang="zh-TW" altLang="en-US" dirty="0" smtClean="0"/>
              <a:t>新增複製一個</a:t>
            </a:r>
            <a:r>
              <a:rPr lang="en-US" altLang="zh-TW" dirty="0" err="1" smtClean="0"/>
              <a:t>user.go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406" y="3114519"/>
            <a:ext cx="4601217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028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033" y="1688124"/>
            <a:ext cx="7522424" cy="4870938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3393830" y="509955"/>
            <a:ext cx="3604846" cy="6594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Server/main/</a:t>
            </a:r>
            <a:r>
              <a:rPr lang="en-US" altLang="zh-TW" dirty="0" err="1" smtClean="0"/>
              <a:t>processor.go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14595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352" y="1104760"/>
            <a:ext cx="4788083" cy="5753240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3525715" y="70338"/>
            <a:ext cx="3033347" cy="738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Server/model/</a:t>
            </a:r>
            <a:r>
              <a:rPr lang="en-US" altLang="zh-TW" dirty="0" err="1" smtClean="0"/>
              <a:t>userDao.go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6190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32584" y="3420207"/>
            <a:ext cx="4220308" cy="72976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5926015" y="3552092"/>
            <a:ext cx="670779" cy="476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G1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6747360" y="3562348"/>
            <a:ext cx="670417" cy="4659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G2</a:t>
            </a:r>
            <a:endParaRPr lang="zh-TW" altLang="en-US" dirty="0"/>
          </a:p>
        </p:txBody>
      </p:sp>
      <p:sp>
        <p:nvSpPr>
          <p:cNvPr id="8" name="橢圓 7"/>
          <p:cNvSpPr/>
          <p:nvPr/>
        </p:nvSpPr>
        <p:spPr>
          <a:xfrm>
            <a:off x="7554787" y="3562348"/>
            <a:ext cx="696426" cy="4659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G3</a:t>
            </a:r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8338038" y="3562348"/>
            <a:ext cx="682870" cy="4659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G4</a:t>
            </a:r>
            <a:endParaRPr lang="zh-TW" altLang="en-US" dirty="0"/>
          </a:p>
        </p:txBody>
      </p:sp>
      <p:sp>
        <p:nvSpPr>
          <p:cNvPr id="10" name="橢圓 9"/>
          <p:cNvSpPr/>
          <p:nvPr/>
        </p:nvSpPr>
        <p:spPr>
          <a:xfrm>
            <a:off x="9107733" y="3562348"/>
            <a:ext cx="686897" cy="4659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G5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745036" y="2918231"/>
            <a:ext cx="224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Channel Queue (FIFO)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052873" y="714294"/>
            <a:ext cx="28684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假設</a:t>
            </a:r>
            <a:r>
              <a:rPr lang="zh-TW" altLang="en-US" dirty="0" smtClean="0"/>
              <a:t>宣告一個</a:t>
            </a:r>
            <a:r>
              <a:rPr lang="en-US" altLang="zh-TW" dirty="0"/>
              <a:t> 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err="1" smtClean="0"/>
              <a:t>var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intChan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chan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int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/>
              <a:t>他會開</a:t>
            </a:r>
            <a:r>
              <a:rPr lang="zh-TW" altLang="en-US" dirty="0" smtClean="0"/>
              <a:t>一個</a:t>
            </a:r>
            <a:r>
              <a:rPr lang="en-US" altLang="zh-TW" dirty="0" err="1" smtClean="0"/>
              <a:t>intChan</a:t>
            </a:r>
            <a:r>
              <a:rPr lang="zh-TW" altLang="en-US" dirty="0" smtClean="0"/>
              <a:t>空間</a:t>
            </a:r>
            <a:r>
              <a:rPr lang="en-US" altLang="zh-TW" dirty="0" smtClean="0"/>
              <a:t>(type</a:t>
            </a:r>
            <a:r>
              <a:rPr lang="zh-TW" altLang="en-US" dirty="0" smtClean="0"/>
              <a:t>為</a:t>
            </a:r>
            <a:r>
              <a:rPr lang="en-US" altLang="zh-TW" dirty="0" err="1" smtClean="0"/>
              <a:t>chan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zh-TW" altLang="en-US" dirty="0" smtClean="0"/>
              <a:t>存放</a:t>
            </a:r>
            <a:r>
              <a:rPr lang="zh-TW" altLang="en-US" dirty="0"/>
              <a:t>對應的</a:t>
            </a:r>
            <a:r>
              <a:rPr lang="en-US" altLang="zh-TW" dirty="0" smtClean="0"/>
              <a:t>channel queue</a:t>
            </a:r>
            <a:r>
              <a:rPr lang="zh-TW" altLang="en-US" dirty="0" smtClean="0"/>
              <a:t>的</a:t>
            </a:r>
            <a:r>
              <a:rPr lang="en-US" altLang="zh-TW" dirty="0" smtClean="0"/>
              <a:t>address</a:t>
            </a:r>
            <a:endParaRPr lang="zh-TW" altLang="en-US" dirty="0"/>
          </a:p>
        </p:txBody>
      </p:sp>
      <p:cxnSp>
        <p:nvCxnSpPr>
          <p:cNvPr id="17" name="直線單箭頭接點 16"/>
          <p:cNvCxnSpPr/>
          <p:nvPr/>
        </p:nvCxnSpPr>
        <p:spPr>
          <a:xfrm flipV="1">
            <a:off x="2875085" y="1362808"/>
            <a:ext cx="1661746" cy="553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4668715" y="967153"/>
            <a:ext cx="1547447" cy="5978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zh-TW" dirty="0"/>
              <a:t>0xc000104080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4928085" y="4170482"/>
            <a:ext cx="224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zh-TW" dirty="0"/>
              <a:t>0xc000104080</a:t>
            </a:r>
            <a:endParaRPr lang="zh-TW" altLang="en-US" dirty="0"/>
          </a:p>
        </p:txBody>
      </p:sp>
      <p:sp>
        <p:nvSpPr>
          <p:cNvPr id="20" name="弧形 19"/>
          <p:cNvSpPr/>
          <p:nvPr/>
        </p:nvSpPr>
        <p:spPr>
          <a:xfrm>
            <a:off x="5743580" y="1116623"/>
            <a:ext cx="853214" cy="6418385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3613277" y="1585544"/>
            <a:ext cx="224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zh-TW" dirty="0"/>
              <a:t>0xc000006028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135165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692" y="1226635"/>
            <a:ext cx="6858970" cy="5447939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3472962" y="404446"/>
            <a:ext cx="4193930" cy="747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Server/processes/</a:t>
            </a:r>
            <a:r>
              <a:rPr lang="en-US" altLang="zh-TW" dirty="0" err="1" smtClean="0"/>
              <a:t>userProcess.go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87209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157" y="890544"/>
            <a:ext cx="5296639" cy="58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533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677" y="1072661"/>
            <a:ext cx="9595349" cy="493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25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161" y="96715"/>
            <a:ext cx="4702818" cy="505090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61" y="5147616"/>
            <a:ext cx="5615408" cy="1641122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6664569" y="1063869"/>
            <a:ext cx="3516923" cy="7825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Server/processes/</a:t>
            </a:r>
            <a:r>
              <a:rPr lang="en-US" altLang="zh-TW" dirty="0" err="1" smtClean="0"/>
              <a:t>userMgr.go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599032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606" y="694241"/>
            <a:ext cx="7697274" cy="213389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606" y="2828139"/>
            <a:ext cx="6328009" cy="3834906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7406352" y="4258652"/>
            <a:ext cx="3437792" cy="7033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Server/processes/</a:t>
            </a:r>
            <a:r>
              <a:rPr lang="en-US" altLang="zh-TW" dirty="0" err="1" smtClean="0"/>
              <a:t>userProcess.go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8297306" y="920505"/>
            <a:ext cx="3437792" cy="7033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common/message/</a:t>
            </a:r>
            <a:r>
              <a:rPr lang="en-US" altLang="zh-TW" dirty="0" err="1" smtClean="0"/>
              <a:t>message.go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72176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153" y="1774683"/>
            <a:ext cx="5379924" cy="4898032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3504219" y="592259"/>
            <a:ext cx="3437792" cy="7033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client/processes/</a:t>
            </a:r>
            <a:r>
              <a:rPr lang="en-US" altLang="zh-TW" dirty="0" err="1" smtClean="0"/>
              <a:t>userProcess.go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10483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410" y="858343"/>
            <a:ext cx="9135750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614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1753" y="720136"/>
            <a:ext cx="4505954" cy="232442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670" y="720136"/>
            <a:ext cx="5582429" cy="245779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587" y="3924912"/>
            <a:ext cx="3315163" cy="173379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949" y="3924912"/>
            <a:ext cx="5620534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0139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56" y="2141020"/>
            <a:ext cx="5609552" cy="2468901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725850" y="249359"/>
            <a:ext cx="3437792" cy="7033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server/processes/</a:t>
            </a:r>
            <a:r>
              <a:rPr lang="en-US" altLang="zh-TW" dirty="0" err="1" smtClean="0"/>
              <a:t>userProcess.go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686" y="140826"/>
            <a:ext cx="4648140" cy="660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097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637" y="1437933"/>
            <a:ext cx="6154009" cy="4896533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725850" y="249359"/>
            <a:ext cx="3437792" cy="7033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server/processes/</a:t>
            </a:r>
            <a:r>
              <a:rPr lang="en-US" altLang="zh-TW" dirty="0" err="1" smtClean="0"/>
              <a:t>userProcess.go</a:t>
            </a:r>
            <a:endParaRPr lang="en-US" altLang="zh-TW" dirty="0" smtClean="0"/>
          </a:p>
          <a:p>
            <a:pPr algn="ctr"/>
            <a:r>
              <a:rPr lang="en-US" altLang="zh-TW" dirty="0" err="1" smtClean="0"/>
              <a:t>ServerProcessLogin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07209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4950068" y="1714500"/>
            <a:ext cx="2171700" cy="10814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Interface{}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9410700" y="4012223"/>
            <a:ext cx="2171700" cy="10814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reflect.Value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577362" y="3856893"/>
            <a:ext cx="2171700" cy="10814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variable</a:t>
            </a:r>
            <a:endParaRPr lang="zh-TW" altLang="en-US" dirty="0"/>
          </a:p>
        </p:txBody>
      </p:sp>
      <p:cxnSp>
        <p:nvCxnSpPr>
          <p:cNvPr id="8" name="直線單箭頭接點 7"/>
          <p:cNvCxnSpPr/>
          <p:nvPr/>
        </p:nvCxnSpPr>
        <p:spPr>
          <a:xfrm flipV="1">
            <a:off x="1197220" y="2327030"/>
            <a:ext cx="3656134" cy="1685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>
            <a:off x="7271238" y="2255227"/>
            <a:ext cx="2866293" cy="1601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stCxn id="5" idx="1"/>
          </p:cNvCxnSpPr>
          <p:nvPr/>
        </p:nvCxnSpPr>
        <p:spPr>
          <a:xfrm flipH="1" flipV="1">
            <a:off x="6778869" y="2936631"/>
            <a:ext cx="2631831" cy="1616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H="1">
            <a:off x="2898532" y="2951284"/>
            <a:ext cx="2332891" cy="1189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/>
          <p:cNvSpPr/>
          <p:nvPr/>
        </p:nvSpPr>
        <p:spPr>
          <a:xfrm>
            <a:off x="2359271" y="2595195"/>
            <a:ext cx="1603130" cy="71217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傳遞參數</a:t>
            </a:r>
          </a:p>
        </p:txBody>
      </p:sp>
      <p:sp>
        <p:nvSpPr>
          <p:cNvPr id="18" name="橢圓 17"/>
          <p:cNvSpPr/>
          <p:nvPr/>
        </p:nvSpPr>
        <p:spPr>
          <a:xfrm>
            <a:off x="3494943" y="3364523"/>
            <a:ext cx="1603130" cy="71217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assert</a:t>
            </a:r>
            <a:endParaRPr lang="zh-TW" altLang="en-US" dirty="0"/>
          </a:p>
        </p:txBody>
      </p:sp>
      <p:sp>
        <p:nvSpPr>
          <p:cNvPr id="19" name="橢圓 18"/>
          <p:cNvSpPr/>
          <p:nvPr/>
        </p:nvSpPr>
        <p:spPr>
          <a:xfrm>
            <a:off x="6875588" y="3488349"/>
            <a:ext cx="2042743" cy="71217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v.Interface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V: type -&gt; </a:t>
            </a:r>
            <a:r>
              <a:rPr lang="en-US" altLang="zh-TW" dirty="0" err="1" smtClean="0"/>
              <a:t>reflect.Value</a:t>
            </a:r>
            <a:endParaRPr lang="zh-TW" altLang="en-US" dirty="0"/>
          </a:p>
        </p:txBody>
      </p:sp>
      <p:sp>
        <p:nvSpPr>
          <p:cNvPr id="20" name="橢圓 19"/>
          <p:cNvSpPr/>
          <p:nvPr/>
        </p:nvSpPr>
        <p:spPr>
          <a:xfrm>
            <a:off x="7943853" y="2457449"/>
            <a:ext cx="1959216" cy="71217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reflect.Value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5371368" y="631526"/>
            <a:ext cx="319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Reflect </a:t>
            </a:r>
            <a:r>
              <a:rPr lang="zh-TW" altLang="en-US" dirty="0" smtClean="0"/>
              <a:t>機制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1232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72" y="520756"/>
            <a:ext cx="2048161" cy="26864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465" y="1169377"/>
            <a:ext cx="7386244" cy="4780167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3583350" y="302113"/>
            <a:ext cx="3437792" cy="7033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Client/processes/</a:t>
            </a:r>
            <a:r>
              <a:rPr lang="en-US" altLang="zh-TW" dirty="0" err="1" smtClean="0"/>
              <a:t>server.go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70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26" y="1640463"/>
            <a:ext cx="5523147" cy="504911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836" y="2887371"/>
            <a:ext cx="5687219" cy="2419688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3583350" y="302113"/>
            <a:ext cx="3437792" cy="7033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Client/processes/</a:t>
            </a:r>
            <a:r>
              <a:rPr lang="en-US" altLang="zh-TW" dirty="0" err="1" smtClean="0"/>
              <a:t>userMgr.go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02701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038" y="1055078"/>
            <a:ext cx="5848721" cy="5616936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3583350" y="302113"/>
            <a:ext cx="3437792" cy="7033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Client/processes/</a:t>
            </a:r>
            <a:r>
              <a:rPr lang="en-US" altLang="zh-TW" dirty="0" err="1" smtClean="0"/>
              <a:t>userProcess.go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64438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14" y="906140"/>
            <a:ext cx="11483310" cy="521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3800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7090" y="1825625"/>
            <a:ext cx="1025781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4500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152" y="933101"/>
            <a:ext cx="7849695" cy="49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0973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0805" y="748715"/>
            <a:ext cx="5058481" cy="226726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05" y="3214969"/>
            <a:ext cx="3801005" cy="1219370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4018085" y="123092"/>
            <a:ext cx="1995853" cy="4747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Common/message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95291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133" y="850488"/>
            <a:ext cx="1743318" cy="327705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066" y="1405437"/>
            <a:ext cx="5106113" cy="3343742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4325815" y="316523"/>
            <a:ext cx="2760785" cy="7121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Client/model/</a:t>
            </a:r>
            <a:r>
              <a:rPr lang="en-US" altLang="zh-TW" dirty="0" err="1" smtClean="0"/>
              <a:t>curUser.go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013561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3724" y="1825625"/>
            <a:ext cx="6244551" cy="4351338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4809393" y="545123"/>
            <a:ext cx="3385038" cy="7121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Client/processes/</a:t>
            </a:r>
            <a:r>
              <a:rPr lang="en-US" altLang="zh-TW" dirty="0" err="1" smtClean="0"/>
              <a:t>userProcess.go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1961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243" y="395654"/>
            <a:ext cx="6067570" cy="6329225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7939454" y="782516"/>
            <a:ext cx="3385038" cy="7121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Client/processes/</a:t>
            </a:r>
            <a:r>
              <a:rPr lang="en-US" altLang="zh-TW" dirty="0" err="1" smtClean="0"/>
              <a:t>smsProcess.go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7838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4756638" y="1749669"/>
            <a:ext cx="3525716" cy="2057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服務器端 </a:t>
            </a:r>
            <a:r>
              <a:rPr lang="en-US" altLang="zh-TW" dirty="0" err="1" smtClean="0"/>
              <a:t>server.go</a:t>
            </a:r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5090746" y="3042139"/>
            <a:ext cx="861646" cy="42203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050" dirty="0" err="1" smtClean="0"/>
              <a:t>goroutine</a:t>
            </a:r>
            <a:endParaRPr lang="zh-TW" altLang="en-US" sz="1050" dirty="0"/>
          </a:p>
        </p:txBody>
      </p:sp>
      <p:sp>
        <p:nvSpPr>
          <p:cNvPr id="6" name="圓角矩形 5"/>
          <p:cNvSpPr/>
          <p:nvPr/>
        </p:nvSpPr>
        <p:spPr>
          <a:xfrm>
            <a:off x="7142284" y="3042139"/>
            <a:ext cx="861646" cy="42203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050" dirty="0" err="1" smtClean="0"/>
              <a:t>goroutine</a:t>
            </a:r>
            <a:endParaRPr lang="zh-TW" altLang="en-US" sz="1050" dirty="0"/>
          </a:p>
        </p:txBody>
      </p:sp>
      <p:sp>
        <p:nvSpPr>
          <p:cNvPr id="7" name="向下箭號 6"/>
          <p:cNvSpPr/>
          <p:nvPr/>
        </p:nvSpPr>
        <p:spPr>
          <a:xfrm>
            <a:off x="6260123" y="2523392"/>
            <a:ext cx="509954" cy="1143000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6207369" y="2751993"/>
            <a:ext cx="638906" cy="47478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</a:t>
            </a:r>
            <a:endParaRPr lang="zh-TW" altLang="en-US" dirty="0"/>
          </a:p>
        </p:txBody>
      </p:sp>
      <p:sp>
        <p:nvSpPr>
          <p:cNvPr id="10" name="向右箭號 9"/>
          <p:cNvSpPr/>
          <p:nvPr/>
        </p:nvSpPr>
        <p:spPr>
          <a:xfrm rot="1444532">
            <a:off x="6786958" y="2990808"/>
            <a:ext cx="477717" cy="18463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 rot="9394463">
            <a:off x="5824760" y="2997927"/>
            <a:ext cx="477717" cy="17942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5960837" y="3705957"/>
            <a:ext cx="1189892" cy="36048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8888</a:t>
            </a:r>
            <a:endParaRPr lang="zh-TW" altLang="en-US" dirty="0"/>
          </a:p>
        </p:txBody>
      </p:sp>
      <p:sp>
        <p:nvSpPr>
          <p:cNvPr id="15" name="左-右雙向箭號 14"/>
          <p:cNvSpPr/>
          <p:nvPr/>
        </p:nvSpPr>
        <p:spPr>
          <a:xfrm rot="2540373">
            <a:off x="5441499" y="3571888"/>
            <a:ext cx="810268" cy="268140"/>
          </a:xfrm>
          <a:prstGeom prst="leftRight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左-右雙向箭號 15"/>
          <p:cNvSpPr/>
          <p:nvPr/>
        </p:nvSpPr>
        <p:spPr>
          <a:xfrm rot="8470570">
            <a:off x="6934282" y="3589642"/>
            <a:ext cx="810268" cy="268140"/>
          </a:xfrm>
          <a:prstGeom prst="leftRight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圓角矩形 17"/>
          <p:cNvSpPr/>
          <p:nvPr/>
        </p:nvSpPr>
        <p:spPr>
          <a:xfrm>
            <a:off x="3935674" y="5099539"/>
            <a:ext cx="2025163" cy="12514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</a:t>
            </a:r>
          </a:p>
          <a:p>
            <a:pPr algn="ctr"/>
            <a:r>
              <a:rPr lang="zh-TW" altLang="en-US" dirty="0" smtClean="0"/>
              <a:t>客戶端</a:t>
            </a:r>
            <a:endParaRPr lang="en-US" altLang="zh-TW" dirty="0" smtClean="0"/>
          </a:p>
          <a:p>
            <a:pPr algn="ctr"/>
            <a:r>
              <a:rPr lang="en-US" altLang="zh-TW" dirty="0" err="1" smtClean="0"/>
              <a:t>client.go</a:t>
            </a:r>
            <a:endParaRPr lang="en-US" altLang="zh-TW" dirty="0" smtClean="0"/>
          </a:p>
        </p:txBody>
      </p:sp>
      <p:sp>
        <p:nvSpPr>
          <p:cNvPr id="20" name="圓角矩形 19"/>
          <p:cNvSpPr/>
          <p:nvPr/>
        </p:nvSpPr>
        <p:spPr>
          <a:xfrm>
            <a:off x="6726517" y="5093138"/>
            <a:ext cx="2025163" cy="12514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客戶端</a:t>
            </a:r>
            <a:endParaRPr lang="en-US" altLang="zh-TW" dirty="0" smtClean="0"/>
          </a:p>
          <a:p>
            <a:pPr algn="ctr"/>
            <a:r>
              <a:rPr lang="en-US" altLang="zh-TW" dirty="0" err="1" smtClean="0"/>
              <a:t>client.goV</a:t>
            </a:r>
            <a:endParaRPr lang="en-US" altLang="zh-TW" dirty="0" smtClean="0"/>
          </a:p>
        </p:txBody>
      </p:sp>
      <p:sp>
        <p:nvSpPr>
          <p:cNvPr id="21" name="圓角矩形 20"/>
          <p:cNvSpPr/>
          <p:nvPr/>
        </p:nvSpPr>
        <p:spPr>
          <a:xfrm>
            <a:off x="9442938" y="5093138"/>
            <a:ext cx="2025163" cy="12514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客戶端</a:t>
            </a:r>
            <a:endParaRPr lang="en-US" altLang="zh-TW" dirty="0" smtClean="0"/>
          </a:p>
          <a:p>
            <a:pPr algn="ctr"/>
            <a:r>
              <a:rPr lang="en-US" altLang="zh-TW" dirty="0" err="1" smtClean="0"/>
              <a:t>client.go</a:t>
            </a:r>
            <a:endParaRPr lang="en-US" altLang="zh-TW" dirty="0" smtClean="0"/>
          </a:p>
        </p:txBody>
      </p:sp>
      <p:sp>
        <p:nvSpPr>
          <p:cNvPr id="24" name="左-右雙向箭號 23"/>
          <p:cNvSpPr/>
          <p:nvPr/>
        </p:nvSpPr>
        <p:spPr>
          <a:xfrm rot="7647099">
            <a:off x="5147957" y="4409641"/>
            <a:ext cx="1340557" cy="268046"/>
          </a:xfrm>
          <a:prstGeom prst="left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左-右雙向箭號 26"/>
          <p:cNvSpPr/>
          <p:nvPr/>
        </p:nvSpPr>
        <p:spPr>
          <a:xfrm rot="3106663">
            <a:off x="6659132" y="4445767"/>
            <a:ext cx="1340557" cy="268046"/>
          </a:xfrm>
          <a:prstGeom prst="leftRight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圓角矩形 29"/>
          <p:cNvSpPr/>
          <p:nvPr/>
        </p:nvSpPr>
        <p:spPr>
          <a:xfrm>
            <a:off x="1160189" y="2082552"/>
            <a:ext cx="2409441" cy="12514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telnet 127.0.0.1 8888</a:t>
            </a:r>
          </a:p>
        </p:txBody>
      </p:sp>
      <p:sp>
        <p:nvSpPr>
          <p:cNvPr id="31" name="圓柱 30"/>
          <p:cNvSpPr/>
          <p:nvPr/>
        </p:nvSpPr>
        <p:spPr>
          <a:xfrm>
            <a:off x="9221490" y="1728970"/>
            <a:ext cx="1459523" cy="1705707"/>
          </a:xfrm>
          <a:prstGeom prst="can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Redis</a:t>
            </a:r>
            <a:endParaRPr lang="zh-TW" altLang="en-US" dirty="0"/>
          </a:p>
        </p:txBody>
      </p:sp>
      <p:sp>
        <p:nvSpPr>
          <p:cNvPr id="34" name="弧形箭號 (下彎) 33"/>
          <p:cNvSpPr/>
          <p:nvPr/>
        </p:nvSpPr>
        <p:spPr>
          <a:xfrm>
            <a:off x="8069698" y="1131094"/>
            <a:ext cx="1505125" cy="677008"/>
          </a:xfrm>
          <a:prstGeom prst="curved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5" name="弧形箭號 (下彎) 34"/>
          <p:cNvSpPr/>
          <p:nvPr/>
        </p:nvSpPr>
        <p:spPr>
          <a:xfrm rot="10800000">
            <a:off x="7988880" y="2118135"/>
            <a:ext cx="1505125" cy="677008"/>
          </a:xfrm>
          <a:prstGeom prst="curved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8203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832" y="752305"/>
            <a:ext cx="5013037" cy="5600504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7939454" y="782516"/>
            <a:ext cx="3385038" cy="7121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Client/processes/</a:t>
            </a:r>
            <a:r>
              <a:rPr lang="en-US" altLang="zh-TW" dirty="0" err="1" smtClean="0"/>
              <a:t>server.go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996" y="4245093"/>
            <a:ext cx="5925127" cy="928361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8678007" y="3279531"/>
            <a:ext cx="2892669" cy="562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Server/main/</a:t>
            </a:r>
            <a:r>
              <a:rPr lang="en-US" altLang="zh-TW" dirty="0" err="1" smtClean="0"/>
              <a:t>processor.go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寫一個測試把它印出來</a:t>
            </a:r>
            <a:endParaRPr lang="zh-TW" altLang="en-US" dirty="0"/>
          </a:p>
        </p:txBody>
      </p:sp>
      <p:cxnSp>
        <p:nvCxnSpPr>
          <p:cNvPr id="9" name="直線單箭頭接點 8"/>
          <p:cNvCxnSpPr/>
          <p:nvPr/>
        </p:nvCxnSpPr>
        <p:spPr>
          <a:xfrm flipH="1">
            <a:off x="8159262" y="3938954"/>
            <a:ext cx="1063869" cy="84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8158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63628"/>
            <a:ext cx="10515600" cy="398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201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256" y="1301549"/>
            <a:ext cx="6005168" cy="49809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424" y="3399986"/>
            <a:ext cx="5967589" cy="2201280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5002823" y="395655"/>
            <a:ext cx="3385038" cy="7121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server/processes/</a:t>
            </a:r>
            <a:r>
              <a:rPr lang="en-US" altLang="zh-TW" dirty="0" err="1" smtClean="0"/>
              <a:t>smsProcess.go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13506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8914" y="1728909"/>
            <a:ext cx="6417833" cy="4351338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3103684" y="395654"/>
            <a:ext cx="2892669" cy="562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Server/main/</a:t>
            </a:r>
            <a:r>
              <a:rPr lang="en-US" altLang="zh-TW" dirty="0" err="1" smtClean="0"/>
              <a:t>processor.go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7759117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71" y="1167328"/>
            <a:ext cx="2105319" cy="313416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229" y="4301490"/>
            <a:ext cx="6596702" cy="238195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437" y="960452"/>
            <a:ext cx="7439670" cy="2523352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4369777" y="246185"/>
            <a:ext cx="3112477" cy="562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Client/processes/</a:t>
            </a:r>
            <a:r>
              <a:rPr lang="en-US" altLang="zh-TW" dirty="0" err="1" smtClean="0"/>
              <a:t>server.go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4574932" y="3635364"/>
            <a:ext cx="3112477" cy="562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Client/processes/</a:t>
            </a:r>
            <a:r>
              <a:rPr lang="en-US" altLang="zh-TW" dirty="0" err="1" smtClean="0"/>
              <a:t>smsMgr.go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81624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185" y="1382978"/>
            <a:ext cx="11656591" cy="250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62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Re</a:t>
            </a:r>
            <a:r>
              <a:rPr lang="en-US" altLang="zh-TW" dirty="0" smtClean="0"/>
              <a:t>mote </a:t>
            </a:r>
            <a:r>
              <a:rPr lang="en-US" altLang="zh-TW" dirty="0" smtClean="0">
                <a:solidFill>
                  <a:srgbClr val="FF0000"/>
                </a:solidFill>
              </a:rPr>
              <a:t>D</a:t>
            </a:r>
            <a:r>
              <a:rPr lang="en-US" altLang="zh-TW" dirty="0" smtClean="0"/>
              <a:t>ictionary </a:t>
            </a:r>
            <a:r>
              <a:rPr lang="en-US" altLang="zh-TW" dirty="0" smtClean="0">
                <a:solidFill>
                  <a:srgbClr val="FF0000"/>
                </a:solidFill>
              </a:rPr>
              <a:t>S</a:t>
            </a:r>
            <a:r>
              <a:rPr lang="en-US" altLang="zh-TW" dirty="0" smtClean="0"/>
              <a:t>erver (</a:t>
            </a:r>
            <a:r>
              <a:rPr lang="en-US" altLang="zh-TW" dirty="0" err="1" smtClean="0"/>
              <a:t>Redis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Redis</a:t>
            </a:r>
            <a:r>
              <a:rPr lang="en-US" altLang="zh-TW" dirty="0" smtClean="0"/>
              <a:t> </a:t>
            </a:r>
            <a:r>
              <a:rPr lang="zh-TW" altLang="en-US" dirty="0" smtClean="0"/>
              <a:t>性能非常高，單機能夠達到</a:t>
            </a:r>
            <a:r>
              <a:rPr lang="en-US" altLang="zh-TW" dirty="0" smtClean="0"/>
              <a:t>15w </a:t>
            </a:r>
            <a:r>
              <a:rPr lang="en-US" altLang="zh-TW" dirty="0" err="1" smtClean="0"/>
              <a:t>qps</a:t>
            </a:r>
            <a:r>
              <a:rPr lang="zh-TW" altLang="en-US" dirty="0" smtClean="0"/>
              <a:t>，通常適合作緩存，也可以持久化。</a:t>
            </a:r>
            <a:endParaRPr lang="en-US" altLang="zh-TW" dirty="0" smtClean="0"/>
          </a:p>
          <a:p>
            <a:r>
              <a:rPr lang="zh-TW" altLang="en-US" dirty="0" smtClean="0"/>
              <a:t>開源免費，高性能</a:t>
            </a:r>
            <a:r>
              <a:rPr lang="en-US" altLang="zh-TW" dirty="0" smtClean="0"/>
              <a:t>(key/value)</a:t>
            </a:r>
            <a:r>
              <a:rPr lang="zh-TW" altLang="en-US" dirty="0" smtClean="0"/>
              <a:t>分布式內存數據庫，基於內存運行並</a:t>
            </a:r>
            <a:r>
              <a:rPr lang="zh-TW" altLang="en-US" dirty="0"/>
              <a:t>支持</a:t>
            </a:r>
            <a:r>
              <a:rPr lang="zh-TW" altLang="en-US" dirty="0" smtClean="0"/>
              <a:t>持久化的</a:t>
            </a:r>
            <a:r>
              <a:rPr lang="en-US" altLang="zh-TW" dirty="0" smtClean="0"/>
              <a:t>NoSQL</a:t>
            </a:r>
            <a:r>
              <a:rPr lang="zh-TW" altLang="en-US" dirty="0" smtClean="0"/>
              <a:t>，也稱為數據結構服務器。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77118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9292</TotalTime>
  <Words>918</Words>
  <Application>Microsoft Office PowerPoint</Application>
  <PresentationFormat>寬螢幕</PresentationFormat>
  <Paragraphs>264</Paragraphs>
  <Slides>85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85</vt:i4>
      </vt:variant>
    </vt:vector>
  </HeadingPairs>
  <TitlesOfParts>
    <vt:vector size="90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Remote Dictionary Server (Redis)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1. 完成客戶端可以發送消息長度，服務器端可以正常收到該長度值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2. 完成客戶端可以發送消息本身，服務器端可以正常接收到消息，並根據客戶端發送的消息(LoginMes)，判斷用戶的合法性，並返回相應的LoginResMes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Server process structure improvement</vt:lpstr>
      <vt:lpstr>Client process structure improvement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109</cp:revision>
  <dcterms:created xsi:type="dcterms:W3CDTF">2021-06-10T17:16:14Z</dcterms:created>
  <dcterms:modified xsi:type="dcterms:W3CDTF">2021-07-17T15:59:24Z</dcterms:modified>
</cp:coreProperties>
</file>